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66" r:id="rId3"/>
    <p:sldId id="267" r:id="rId4"/>
    <p:sldId id="269" r:id="rId5"/>
    <p:sldId id="268" r:id="rId6"/>
    <p:sldId id="271" r:id="rId7"/>
    <p:sldId id="270" r:id="rId8"/>
    <p:sldId id="272" r:id="rId9"/>
    <p:sldId id="273" r:id="rId10"/>
    <p:sldId id="274" r:id="rId11"/>
    <p:sldId id="275" r:id="rId12"/>
    <p:sldId id="276" r:id="rId13"/>
    <p:sldId id="277" r:id="rId14"/>
    <p:sldId id="280" r:id="rId15"/>
    <p:sldId id="281" r:id="rId16"/>
    <p:sldId id="294" r:id="rId17"/>
    <p:sldId id="289" r:id="rId18"/>
    <p:sldId id="282" r:id="rId19"/>
    <p:sldId id="261" r:id="rId20"/>
    <p:sldId id="291" r:id="rId21"/>
    <p:sldId id="290" r:id="rId22"/>
    <p:sldId id="292" r:id="rId23"/>
    <p:sldId id="293" r:id="rId24"/>
    <p:sldId id="295" r:id="rId25"/>
    <p:sldId id="297" r:id="rId26"/>
    <p:sldId id="296" r:id="rId27"/>
    <p:sldId id="298" r:id="rId28"/>
    <p:sldId id="300" r:id="rId29"/>
    <p:sldId id="299" r:id="rId30"/>
    <p:sldId id="301" r:id="rId31"/>
    <p:sldId id="302" r:id="rId32"/>
    <p:sldId id="304" r:id="rId33"/>
    <p:sldId id="307" r:id="rId34"/>
    <p:sldId id="303" r:id="rId35"/>
    <p:sldId id="308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9" d="100"/>
          <a:sy n="119" d="100"/>
        </p:scale>
        <p:origin x="-75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3.png>
</file>

<file path=ppt/media/image20.png>
</file>

<file path=ppt/media/image32.png>
</file>

<file path=ppt/media/image7.png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5D9F2-C749-44B0-ACC2-52852BFED639}" type="datetimeFigureOut">
              <a:rPr lang="en-US" smtClean="0"/>
              <a:t>4/1/2014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A07D9-B670-4FD5-9720-B665C9D69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10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BF08-C3B4-4AE2-93C2-74628697ABC3}" type="datetime1">
              <a:rPr lang="en-US" smtClean="0"/>
              <a:t>4/1/2014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63C9F-B36B-4485-B4F7-5812714FDB7E}" type="datetime1">
              <a:rPr lang="en-US" smtClean="0"/>
              <a:t>4/1/2014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FF2E-20E2-448D-A053-88DDDFADAD32}" type="datetime1">
              <a:rPr lang="en-US" smtClean="0"/>
              <a:t>4/1/2014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F7EEF-CC90-470F-B504-A472C85007D2}" type="datetime1">
              <a:rPr lang="en-US" smtClean="0"/>
              <a:t>4/1/2014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83908-0EE1-4CF2-B3B7-021FE5A7A60D}" type="datetime1">
              <a:rPr lang="en-US" smtClean="0"/>
              <a:t>4/1/2014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E95A-E01A-4AEB-9730-D2DF34A876F3}" type="datetime1">
              <a:rPr lang="en-US" smtClean="0"/>
              <a:t>4/1/2014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A9B2B-B017-425E-8E29-53DC66F1E00D}" type="datetime1">
              <a:rPr lang="en-US" smtClean="0"/>
              <a:t>4/1/2014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0885C-8DC7-43C7-9F94-8996DDF1AD34}" type="datetime1">
              <a:rPr lang="en-US" smtClean="0"/>
              <a:t>4/1/2014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FFBBB-C446-4D8B-A59E-0080A0C463E2}" type="datetime1">
              <a:rPr lang="en-US" smtClean="0"/>
              <a:t>4/1/2014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011F3-83A8-4909-B905-79A27E8A026B}" type="datetime1">
              <a:rPr lang="en-US" smtClean="0"/>
              <a:t>4/1/2014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55898-F9B7-48B0-B2A6-1A29534E1976}" type="datetime1">
              <a:rPr lang="en-US" smtClean="0"/>
              <a:t>4/1/2014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7158D-F379-46AA-9150-BDEFDAEEC70D}" type="datetime1">
              <a:rPr lang="en-US" smtClean="0"/>
              <a:t>4/1/2014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5.emf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4.emf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13.png"/><Relationship Id="rId5" Type="http://schemas.microsoft.com/office/2007/relationships/media" Target="../media/media3.wav"/><Relationship Id="rId10" Type="http://schemas.openxmlformats.org/officeDocument/2006/relationships/image" Target="../media/image12.emf"/><Relationship Id="rId4" Type="http://schemas.openxmlformats.org/officeDocument/2006/relationships/audio" Target="../media/media2.wav"/><Relationship Id="rId9" Type="http://schemas.openxmlformats.org/officeDocument/2006/relationships/image" Target="../media/image11.emf"/><Relationship Id="rId1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5.emf"/><Relationship Id="rId7" Type="http://schemas.openxmlformats.org/officeDocument/2006/relationships/image" Target="../media/image12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image" Target="../media/image19.emf"/><Relationship Id="rId4" Type="http://schemas.openxmlformats.org/officeDocument/2006/relationships/image" Target="../media/image16.emf"/><Relationship Id="rId9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5.emf"/><Relationship Id="rId7" Type="http://schemas.openxmlformats.org/officeDocument/2006/relationships/image" Target="../media/image12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image" Target="../media/image19.emf"/><Relationship Id="rId4" Type="http://schemas.openxmlformats.org/officeDocument/2006/relationships/image" Target="../media/image16.emf"/><Relationship Id="rId9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5.emf"/><Relationship Id="rId7" Type="http://schemas.openxmlformats.org/officeDocument/2006/relationships/image" Target="../media/image12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image" Target="../media/image19.emf"/><Relationship Id="rId4" Type="http://schemas.openxmlformats.org/officeDocument/2006/relationships/image" Target="../media/image16.emf"/><Relationship Id="rId9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5.emf"/><Relationship Id="rId7" Type="http://schemas.openxmlformats.org/officeDocument/2006/relationships/image" Target="../media/image12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image" Target="../media/image19.emf"/><Relationship Id="rId4" Type="http://schemas.openxmlformats.org/officeDocument/2006/relationships/image" Target="../media/image16.emf"/><Relationship Id="rId9" Type="http://schemas.openxmlformats.org/officeDocument/2006/relationships/image" Target="../media/image18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10" Type="http://schemas.openxmlformats.org/officeDocument/2006/relationships/image" Target="../media/image12.emf"/><Relationship Id="rId4" Type="http://schemas.openxmlformats.org/officeDocument/2006/relationships/image" Target="../media/image16.emf"/><Relationship Id="rId9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11" Type="http://schemas.openxmlformats.org/officeDocument/2006/relationships/image" Target="../media/image20.png"/><Relationship Id="rId5" Type="http://schemas.openxmlformats.org/officeDocument/2006/relationships/image" Target="../media/image17.emf"/><Relationship Id="rId10" Type="http://schemas.openxmlformats.org/officeDocument/2006/relationships/image" Target="../media/image12.emf"/><Relationship Id="rId4" Type="http://schemas.openxmlformats.org/officeDocument/2006/relationships/image" Target="../media/image16.emf"/><Relationship Id="rId9" Type="http://schemas.openxmlformats.org/officeDocument/2006/relationships/image" Target="../media/image11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11" Type="http://schemas.openxmlformats.org/officeDocument/2006/relationships/image" Target="../media/image12.emf"/><Relationship Id="rId5" Type="http://schemas.openxmlformats.org/officeDocument/2006/relationships/image" Target="../media/image16.emf"/><Relationship Id="rId10" Type="http://schemas.openxmlformats.org/officeDocument/2006/relationships/image" Target="../media/image10.emf"/><Relationship Id="rId4" Type="http://schemas.openxmlformats.org/officeDocument/2006/relationships/image" Target="../media/image15.emf"/><Relationship Id="rId9" Type="http://schemas.openxmlformats.org/officeDocument/2006/relationships/image" Target="../media/image22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2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5.emf"/><Relationship Id="rId7" Type="http://schemas.openxmlformats.org/officeDocument/2006/relationships/image" Target="../media/image12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image" Target="../media/image19.emf"/><Relationship Id="rId4" Type="http://schemas.openxmlformats.org/officeDocument/2006/relationships/image" Target="../media/image16.emf"/><Relationship Id="rId9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11" Type="http://schemas.openxmlformats.org/officeDocument/2006/relationships/image" Target="../media/image31.emf"/><Relationship Id="rId5" Type="http://schemas.openxmlformats.org/officeDocument/2006/relationships/image" Target="../media/image16.emf"/><Relationship Id="rId10" Type="http://schemas.openxmlformats.org/officeDocument/2006/relationships/image" Target="../media/image12.emf"/><Relationship Id="rId4" Type="http://schemas.openxmlformats.org/officeDocument/2006/relationships/image" Target="../media/image15.emf"/><Relationship Id="rId9" Type="http://schemas.openxmlformats.org/officeDocument/2006/relationships/image" Target="../media/image10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13" Type="http://schemas.openxmlformats.org/officeDocument/2006/relationships/image" Target="../media/image11.emf"/><Relationship Id="rId3" Type="http://schemas.microsoft.com/office/2007/relationships/media" Target="../media/media1.wav"/><Relationship Id="rId7" Type="http://schemas.microsoft.com/office/2007/relationships/media" Target="../media/media5.wav"/><Relationship Id="rId12" Type="http://schemas.openxmlformats.org/officeDocument/2006/relationships/image" Target="../media/image10.emf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3.wav"/><Relationship Id="rId11" Type="http://schemas.openxmlformats.org/officeDocument/2006/relationships/image" Target="../media/image32.png"/><Relationship Id="rId5" Type="http://schemas.microsoft.com/office/2007/relationships/media" Target="../media/media3.wav"/><Relationship Id="rId10" Type="http://schemas.openxmlformats.org/officeDocument/2006/relationships/image" Target="../media/image29.emf"/><Relationship Id="rId4" Type="http://schemas.openxmlformats.org/officeDocument/2006/relationships/audio" Target="../media/media1.wav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Time-frequency Masking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EECS 352: Machine Perception of Music &amp; Audio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772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For a complex number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𝑎</m:t>
                    </m:r>
                    <m:r>
                      <a:rPr lang="en-US" i="1">
                        <a:latin typeface="Cambria Math"/>
                      </a:rPr>
                      <m:t>+</m:t>
                    </m:r>
                    <m:r>
                      <a:rPr lang="en-US" i="1">
                        <a:latin typeface="Cambria Math"/>
                      </a:rPr>
                      <m:t>𝑗</m:t>
                    </m:r>
                    <m:r>
                      <a:rPr lang="en-US" i="1">
                        <a:latin typeface="Cambria Math"/>
                      </a:rPr>
                      <m:t>∗</m:t>
                    </m:r>
                    <m:r>
                      <a:rPr lang="en-US" i="1">
                        <a:latin typeface="Cambria Math"/>
                      </a:rPr>
                      <m:t>𝑏</m:t>
                    </m:r>
                  </m:oMath>
                </a14:m>
                <a:r>
                  <a:rPr lang="en-US" dirty="0" smtClean="0"/>
                  <a:t>, the absolute</a:t>
                </a:r>
                <a:r>
                  <a:rPr lang="en-US" b="1" dirty="0" smtClean="0"/>
                  <a:t> </a:t>
                </a:r>
                <a:r>
                  <a:rPr lang="en-US" dirty="0" smtClean="0"/>
                  <a:t>value is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/>
                          </a:rPr>
                          <m:t>𝑎</m:t>
                        </m:r>
                        <m:r>
                          <a:rPr lang="en-US" b="0" i="1" smtClean="0">
                            <a:latin typeface="Cambria Math"/>
                          </a:rPr>
                          <m:t>+</m:t>
                        </m:r>
                        <m:r>
                          <a:rPr lang="en-US" b="0" i="1" smtClean="0">
                            <a:latin typeface="Cambria Math"/>
                          </a:rPr>
                          <m:t>𝑗</m:t>
                        </m:r>
                        <m:r>
                          <a:rPr lang="en-US" b="0" i="1" smtClean="0">
                            <a:latin typeface="Cambria Math"/>
                          </a:rPr>
                          <m:t>∗</m:t>
                        </m:r>
                        <m:r>
                          <a:rPr lang="en-US" b="0" i="1" smtClean="0">
                            <a:latin typeface="Cambria Math"/>
                          </a:rPr>
                          <m:t>𝑏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𝑎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/>
                          </a:rPr>
                          <m:t>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𝑏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baseline="30000" dirty="0"/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630" t="-16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5" name="Group 34"/>
          <p:cNvGrpSpPr/>
          <p:nvPr/>
        </p:nvGrpSpPr>
        <p:grpSpPr>
          <a:xfrm>
            <a:off x="5705520" y="3052105"/>
            <a:ext cx="695280" cy="685800"/>
            <a:chOff x="2494140" y="2315255"/>
            <a:chExt cx="695280" cy="685800"/>
          </a:xfrm>
          <a:solidFill>
            <a:srgbClr val="FF0000"/>
          </a:solidFill>
        </p:grpSpPr>
        <p:sp>
          <p:nvSpPr>
            <p:cNvPr id="36" name="Right Arrow 35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494140" y="2456168"/>
              <a:ext cx="505716" cy="369332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abs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21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544981" y="2952750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04775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171950" y="40312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626761"/>
              </p:ext>
            </p:extLst>
          </p:nvPr>
        </p:nvGraphicFramePr>
        <p:xfrm>
          <a:off x="101861" y="543054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804583"/>
              </p:ext>
            </p:extLst>
          </p:nvPr>
        </p:nvGraphicFramePr>
        <p:xfrm>
          <a:off x="3358904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2667000" y="535434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210898"/>
              </p:ext>
            </p:extLst>
          </p:nvPr>
        </p:nvGraphicFramePr>
        <p:xfrm>
          <a:off x="571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1788878"/>
              </p:ext>
            </p:extLst>
          </p:nvPr>
        </p:nvGraphicFramePr>
        <p:xfrm>
          <a:off x="33337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6096000" y="53340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=</a:t>
            </a:r>
            <a:endParaRPr lang="en-US" sz="2800" b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3130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6070122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505200" y="29024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6646652" y="29140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368060" y="2900992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731520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Right Brace 32"/>
          <p:cNvSpPr/>
          <p:nvPr/>
        </p:nvSpPr>
        <p:spPr>
          <a:xfrm rot="5400000">
            <a:off x="2756724" y="1605376"/>
            <a:ext cx="620302" cy="5601050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 flipH="1">
            <a:off x="6688348" y="5434066"/>
            <a:ext cx="374904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3" name="TextBox 42"/>
          <p:cNvSpPr txBox="1"/>
          <p:nvPr/>
        </p:nvSpPr>
        <p:spPr>
          <a:xfrm flipH="1">
            <a:off x="7360860" y="5434066"/>
            <a:ext cx="374904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4" name="TextBox 43"/>
          <p:cNvSpPr txBox="1"/>
          <p:nvPr/>
        </p:nvSpPr>
        <p:spPr>
          <a:xfrm flipH="1">
            <a:off x="8014288" y="5434066"/>
            <a:ext cx="374904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5" name="TextBox 44"/>
          <p:cNvSpPr txBox="1"/>
          <p:nvPr/>
        </p:nvSpPr>
        <p:spPr>
          <a:xfrm flipH="1">
            <a:off x="8686800" y="5434066"/>
            <a:ext cx="374904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9003792"/>
              </p:ext>
            </p:extLst>
          </p:nvPr>
        </p:nvGraphicFramePr>
        <p:xfrm>
          <a:off x="6400800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982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 flipH="1">
            <a:off x="6688348" y="5434066"/>
            <a:ext cx="374904" cy="36576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5" name="TextBox 44"/>
          <p:cNvSpPr txBox="1"/>
          <p:nvPr/>
        </p:nvSpPr>
        <p:spPr>
          <a:xfrm flipH="1">
            <a:off x="7360860" y="5434066"/>
            <a:ext cx="374904" cy="36576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3" name="TextBox 42"/>
          <p:cNvSpPr txBox="1"/>
          <p:nvPr/>
        </p:nvSpPr>
        <p:spPr>
          <a:xfrm flipH="1">
            <a:off x="8014288" y="5434066"/>
            <a:ext cx="374904" cy="36576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the N frequency values (frequency indices from 0 to N-1) are </a:t>
            </a:r>
            <a:r>
              <a:rPr lang="en-US" b="1" dirty="0" smtClean="0"/>
              <a:t>real and positive</a:t>
            </a:r>
            <a:r>
              <a:rPr lang="en-US" dirty="0" smtClean="0"/>
              <a:t> (abs!)</a:t>
            </a:r>
            <a:endParaRPr lang="en-US" b="1" baseline="30000" dirty="0"/>
          </a:p>
        </p:txBody>
      </p:sp>
      <p:grpSp>
        <p:nvGrpSpPr>
          <p:cNvPr id="35" name="Group 34"/>
          <p:cNvGrpSpPr/>
          <p:nvPr/>
        </p:nvGrpSpPr>
        <p:grpSpPr>
          <a:xfrm>
            <a:off x="5705520" y="3052105"/>
            <a:ext cx="695280" cy="685800"/>
            <a:chOff x="2494140" y="2315255"/>
            <a:chExt cx="695280" cy="685800"/>
          </a:xfrm>
          <a:solidFill>
            <a:srgbClr val="FF0000"/>
          </a:solidFill>
        </p:grpSpPr>
        <p:sp>
          <p:nvSpPr>
            <p:cNvPr id="36" name="Right Arrow 35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494140" y="2456168"/>
              <a:ext cx="505716" cy="369332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abs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21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544981" y="2952750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04775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171950" y="40312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919041"/>
              </p:ext>
            </p:extLst>
          </p:nvPr>
        </p:nvGraphicFramePr>
        <p:xfrm>
          <a:off x="101861" y="543054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629397"/>
              </p:ext>
            </p:extLst>
          </p:nvPr>
        </p:nvGraphicFramePr>
        <p:xfrm>
          <a:off x="3358904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2667000" y="535434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7105510"/>
              </p:ext>
            </p:extLst>
          </p:nvPr>
        </p:nvGraphicFramePr>
        <p:xfrm>
          <a:off x="571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3121099"/>
              </p:ext>
            </p:extLst>
          </p:nvPr>
        </p:nvGraphicFramePr>
        <p:xfrm>
          <a:off x="33337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871483"/>
              </p:ext>
            </p:extLst>
          </p:nvPr>
        </p:nvGraphicFramePr>
        <p:xfrm>
          <a:off x="6450226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6096000" y="53340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=</a:t>
            </a:r>
            <a:endParaRPr lang="en-US" sz="2800" b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3130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6070122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 flipH="1">
            <a:off x="8686800" y="5434066"/>
            <a:ext cx="374904" cy="36576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3825715"/>
              </p:ext>
            </p:extLst>
          </p:nvPr>
        </p:nvGraphicFramePr>
        <p:xfrm>
          <a:off x="6400800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3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sp>
        <p:nvSpPr>
          <p:cNvPr id="52" name="Rectangle 51"/>
          <p:cNvSpPr/>
          <p:nvPr/>
        </p:nvSpPr>
        <p:spPr>
          <a:xfrm>
            <a:off x="3505200" y="29024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6646652" y="29140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368060" y="2900992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731520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Right Brace 32"/>
          <p:cNvSpPr/>
          <p:nvPr/>
        </p:nvSpPr>
        <p:spPr>
          <a:xfrm rot="5400000">
            <a:off x="2756724" y="1605376"/>
            <a:ext cx="620302" cy="5601050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Left-Right Arrow 45"/>
          <p:cNvSpPr/>
          <p:nvPr/>
        </p:nvSpPr>
        <p:spPr>
          <a:xfrm rot="5400000">
            <a:off x="6309360" y="3055406"/>
            <a:ext cx="45720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Left-Right Arrow 46"/>
          <p:cNvSpPr/>
          <p:nvPr/>
        </p:nvSpPr>
        <p:spPr>
          <a:xfrm>
            <a:off x="6705600" y="4400550"/>
            <a:ext cx="219456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6839373" y="4488418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N frequency values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86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 flipH="1">
            <a:off x="6688348" y="5434066"/>
            <a:ext cx="374904" cy="36576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5" name="TextBox 44"/>
          <p:cNvSpPr txBox="1"/>
          <p:nvPr/>
        </p:nvSpPr>
        <p:spPr>
          <a:xfrm flipH="1">
            <a:off x="7360860" y="5434066"/>
            <a:ext cx="374904" cy="36576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3" name="TextBox 42"/>
          <p:cNvSpPr txBox="1"/>
          <p:nvPr/>
        </p:nvSpPr>
        <p:spPr>
          <a:xfrm flipH="1">
            <a:off x="8014288" y="5434066"/>
            <a:ext cx="374904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Frequency indices from 0 to floor(N/2) are the </a:t>
            </a:r>
            <a:r>
              <a:rPr lang="en-US" b="1" dirty="0" smtClean="0"/>
              <a:t>unique frequency values </a:t>
            </a:r>
            <a:r>
              <a:rPr lang="en-US" dirty="0" smtClean="0"/>
              <a:t>(with DC and pivot)</a:t>
            </a:r>
            <a:endParaRPr lang="en-US" baseline="30000" dirty="0"/>
          </a:p>
        </p:txBody>
      </p:sp>
      <p:grpSp>
        <p:nvGrpSpPr>
          <p:cNvPr id="35" name="Group 34"/>
          <p:cNvGrpSpPr/>
          <p:nvPr/>
        </p:nvGrpSpPr>
        <p:grpSpPr>
          <a:xfrm>
            <a:off x="5705520" y="3052105"/>
            <a:ext cx="695280" cy="685800"/>
            <a:chOff x="2494140" y="2315255"/>
            <a:chExt cx="695280" cy="685800"/>
          </a:xfrm>
          <a:solidFill>
            <a:srgbClr val="FF0000"/>
          </a:solidFill>
        </p:grpSpPr>
        <p:sp>
          <p:nvSpPr>
            <p:cNvPr id="36" name="Right Arrow 35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494140" y="2456168"/>
              <a:ext cx="505716" cy="369332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abs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21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544981" y="2952750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04775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171950" y="40312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386261"/>
              </p:ext>
            </p:extLst>
          </p:nvPr>
        </p:nvGraphicFramePr>
        <p:xfrm>
          <a:off x="101861" y="543054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893332"/>
              </p:ext>
            </p:extLst>
          </p:nvPr>
        </p:nvGraphicFramePr>
        <p:xfrm>
          <a:off x="3358904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2667000" y="535434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068157"/>
              </p:ext>
            </p:extLst>
          </p:nvPr>
        </p:nvGraphicFramePr>
        <p:xfrm>
          <a:off x="571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855680"/>
              </p:ext>
            </p:extLst>
          </p:nvPr>
        </p:nvGraphicFramePr>
        <p:xfrm>
          <a:off x="33337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423157"/>
              </p:ext>
            </p:extLst>
          </p:nvPr>
        </p:nvGraphicFramePr>
        <p:xfrm>
          <a:off x="6450226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6096000" y="53340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=</a:t>
            </a:r>
            <a:endParaRPr lang="en-US" sz="2800" b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3130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6070122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 flipH="1">
            <a:off x="8686800" y="5434066"/>
            <a:ext cx="374904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665788"/>
              </p:ext>
            </p:extLst>
          </p:nvPr>
        </p:nvGraphicFramePr>
        <p:xfrm>
          <a:off x="6400800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3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sp>
        <p:nvSpPr>
          <p:cNvPr id="52" name="Rectangle 51"/>
          <p:cNvSpPr/>
          <p:nvPr/>
        </p:nvSpPr>
        <p:spPr>
          <a:xfrm>
            <a:off x="3505200" y="29024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6646652" y="29140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368060" y="2900992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731520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Right Brace 32"/>
          <p:cNvSpPr/>
          <p:nvPr/>
        </p:nvSpPr>
        <p:spPr>
          <a:xfrm rot="5400000">
            <a:off x="2756724" y="1605376"/>
            <a:ext cx="620302" cy="5601050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Left-Right Arrow 41"/>
          <p:cNvSpPr/>
          <p:nvPr/>
        </p:nvSpPr>
        <p:spPr>
          <a:xfrm>
            <a:off x="6675120" y="3409950"/>
            <a:ext cx="109728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617178" y="2807732"/>
            <a:ext cx="114300" cy="113561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48" name="Oval 47"/>
          <p:cNvSpPr/>
          <p:nvPr/>
        </p:nvSpPr>
        <p:spPr>
          <a:xfrm>
            <a:off x="7692604" y="2800350"/>
            <a:ext cx="114300" cy="113561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473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 flipH="1">
            <a:off x="6688348" y="5434066"/>
            <a:ext cx="374904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5" name="TextBox 44"/>
          <p:cNvSpPr txBox="1"/>
          <p:nvPr/>
        </p:nvSpPr>
        <p:spPr>
          <a:xfrm flipH="1">
            <a:off x="7360860" y="5434066"/>
            <a:ext cx="374904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3" name="TextBox 42"/>
          <p:cNvSpPr txBox="1"/>
          <p:nvPr/>
        </p:nvSpPr>
        <p:spPr>
          <a:xfrm flipH="1">
            <a:off x="8014288" y="5434066"/>
            <a:ext cx="374904" cy="36576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Frequency indices from floor(N/2)+1 to N-1 are the </a:t>
            </a:r>
            <a:r>
              <a:rPr lang="en-US" b="1" dirty="0" smtClean="0"/>
              <a:t>mirrored</a:t>
            </a:r>
            <a:r>
              <a:rPr lang="en-US" dirty="0" smtClean="0"/>
              <a:t> </a:t>
            </a:r>
            <a:r>
              <a:rPr lang="en-US" b="1" dirty="0" smtClean="0"/>
              <a:t>frequency values</a:t>
            </a:r>
            <a:endParaRPr lang="en-US" b="1" baseline="30000" dirty="0"/>
          </a:p>
        </p:txBody>
      </p:sp>
      <p:grpSp>
        <p:nvGrpSpPr>
          <p:cNvPr id="35" name="Group 34"/>
          <p:cNvGrpSpPr/>
          <p:nvPr/>
        </p:nvGrpSpPr>
        <p:grpSpPr>
          <a:xfrm>
            <a:off x="5705520" y="3052105"/>
            <a:ext cx="695280" cy="685800"/>
            <a:chOff x="2494140" y="2315255"/>
            <a:chExt cx="695280" cy="685800"/>
          </a:xfrm>
          <a:solidFill>
            <a:srgbClr val="FF0000"/>
          </a:solidFill>
        </p:grpSpPr>
        <p:sp>
          <p:nvSpPr>
            <p:cNvPr id="36" name="Right Arrow 35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494140" y="2456168"/>
              <a:ext cx="505716" cy="369332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abs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21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544981" y="2952750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04775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171950" y="40312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267217"/>
              </p:ext>
            </p:extLst>
          </p:nvPr>
        </p:nvGraphicFramePr>
        <p:xfrm>
          <a:off x="101861" y="543054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7372410"/>
              </p:ext>
            </p:extLst>
          </p:nvPr>
        </p:nvGraphicFramePr>
        <p:xfrm>
          <a:off x="3358904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2667000" y="535434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235884"/>
              </p:ext>
            </p:extLst>
          </p:nvPr>
        </p:nvGraphicFramePr>
        <p:xfrm>
          <a:off x="571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5927295"/>
              </p:ext>
            </p:extLst>
          </p:nvPr>
        </p:nvGraphicFramePr>
        <p:xfrm>
          <a:off x="33337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05232"/>
              </p:ext>
            </p:extLst>
          </p:nvPr>
        </p:nvGraphicFramePr>
        <p:xfrm>
          <a:off x="6450226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6096000" y="53340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=</a:t>
            </a:r>
            <a:endParaRPr lang="en-US" sz="2800" b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3130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6070122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 flipH="1">
            <a:off x="8686800" y="5434066"/>
            <a:ext cx="374904" cy="365760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5209899"/>
              </p:ext>
            </p:extLst>
          </p:nvPr>
        </p:nvGraphicFramePr>
        <p:xfrm>
          <a:off x="6400800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sp>
        <p:nvSpPr>
          <p:cNvPr id="52" name="Rectangle 51"/>
          <p:cNvSpPr/>
          <p:nvPr/>
        </p:nvSpPr>
        <p:spPr>
          <a:xfrm>
            <a:off x="3505200" y="29024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6646652" y="29140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368060" y="2900992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731520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Right Brace 32"/>
          <p:cNvSpPr/>
          <p:nvPr/>
        </p:nvSpPr>
        <p:spPr>
          <a:xfrm rot="5400000">
            <a:off x="2756724" y="1605376"/>
            <a:ext cx="620302" cy="5601050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Left-Right Arrow 46"/>
          <p:cNvSpPr/>
          <p:nvPr/>
        </p:nvSpPr>
        <p:spPr>
          <a:xfrm>
            <a:off x="7772400" y="3409950"/>
            <a:ext cx="109728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25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 flipH="1">
            <a:off x="6688348" y="5434066"/>
            <a:ext cx="374904" cy="36576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5" name="TextBox 44"/>
          <p:cNvSpPr txBox="1"/>
          <p:nvPr/>
        </p:nvSpPr>
        <p:spPr>
          <a:xfrm flipH="1">
            <a:off x="7360860" y="5434066"/>
            <a:ext cx="374904" cy="36576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43" name="TextBox 42"/>
          <p:cNvSpPr txBox="1"/>
          <p:nvPr/>
        </p:nvSpPr>
        <p:spPr>
          <a:xfrm flipH="1">
            <a:off x="8014288" y="5434066"/>
            <a:ext cx="374904" cy="3657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Since they are redundant, we can discard the </a:t>
            </a:r>
            <a:r>
              <a:rPr lang="en-US" dirty="0"/>
              <a:t>f</a:t>
            </a:r>
            <a:r>
              <a:rPr lang="en-US" dirty="0" smtClean="0"/>
              <a:t>requency values from floor(N/2)+1 to N-1</a:t>
            </a:r>
            <a:endParaRPr lang="en-US" baseline="30000" dirty="0"/>
          </a:p>
        </p:txBody>
      </p:sp>
      <p:grpSp>
        <p:nvGrpSpPr>
          <p:cNvPr id="35" name="Group 34"/>
          <p:cNvGrpSpPr/>
          <p:nvPr/>
        </p:nvGrpSpPr>
        <p:grpSpPr>
          <a:xfrm>
            <a:off x="5705520" y="3052105"/>
            <a:ext cx="695280" cy="685800"/>
            <a:chOff x="2494140" y="2315255"/>
            <a:chExt cx="695280" cy="685800"/>
          </a:xfrm>
          <a:solidFill>
            <a:srgbClr val="FF0000"/>
          </a:solidFill>
        </p:grpSpPr>
        <p:sp>
          <p:nvSpPr>
            <p:cNvPr id="36" name="Right Arrow 35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494140" y="2456168"/>
              <a:ext cx="505716" cy="369332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abs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21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2544981" y="2952750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04775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171950" y="40312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9311268"/>
              </p:ext>
            </p:extLst>
          </p:nvPr>
        </p:nvGraphicFramePr>
        <p:xfrm>
          <a:off x="101861" y="543054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498702"/>
              </p:ext>
            </p:extLst>
          </p:nvPr>
        </p:nvGraphicFramePr>
        <p:xfrm>
          <a:off x="3358904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2667000" y="535434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923600"/>
              </p:ext>
            </p:extLst>
          </p:nvPr>
        </p:nvGraphicFramePr>
        <p:xfrm>
          <a:off x="571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746311"/>
              </p:ext>
            </p:extLst>
          </p:nvPr>
        </p:nvGraphicFramePr>
        <p:xfrm>
          <a:off x="3333750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6064943"/>
              </p:ext>
            </p:extLst>
          </p:nvPr>
        </p:nvGraphicFramePr>
        <p:xfrm>
          <a:off x="6450226" y="572516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6096000" y="53340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=</a:t>
            </a:r>
            <a:endParaRPr lang="en-US" sz="2800" b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3130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6070122" y="5181600"/>
            <a:ext cx="0" cy="914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 flipH="1">
            <a:off x="8686800" y="5434066"/>
            <a:ext cx="374904" cy="3657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1.4</a:t>
            </a:r>
            <a:endParaRPr lang="en-US" sz="1400" b="1" dirty="0"/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6543842"/>
              </p:ext>
            </p:extLst>
          </p:nvPr>
        </p:nvGraphicFramePr>
        <p:xfrm>
          <a:off x="6400800" y="543054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3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sp>
        <p:nvSpPr>
          <p:cNvPr id="52" name="Rectangle 51"/>
          <p:cNvSpPr/>
          <p:nvPr/>
        </p:nvSpPr>
        <p:spPr>
          <a:xfrm>
            <a:off x="3505200" y="29024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6646652" y="29140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368060" y="2900992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7315200" y="40195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Right Brace 32"/>
          <p:cNvSpPr/>
          <p:nvPr/>
        </p:nvSpPr>
        <p:spPr>
          <a:xfrm rot="5400000">
            <a:off x="2756724" y="1605376"/>
            <a:ext cx="620302" cy="5601050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7772400" y="2867924"/>
            <a:ext cx="1143000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8072886" y="5184477"/>
            <a:ext cx="1071114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Left-Right Arrow 55"/>
          <p:cNvSpPr/>
          <p:nvPr/>
        </p:nvSpPr>
        <p:spPr>
          <a:xfrm>
            <a:off x="6583680" y="4400550"/>
            <a:ext cx="118872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6324600" y="4495800"/>
            <a:ext cx="21226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floor(N/2)+1 unique 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frequency values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39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spectrogram has therefore </a:t>
            </a:r>
            <a:r>
              <a:rPr lang="en-US" b="1" dirty="0" smtClean="0"/>
              <a:t>floor(N/2)+1 unique frequency values</a:t>
            </a:r>
            <a:r>
              <a:rPr lang="en-US" dirty="0" smtClean="0"/>
              <a:t> (with DC and pivot)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Right Brace 41"/>
          <p:cNvSpPr/>
          <p:nvPr/>
        </p:nvSpPr>
        <p:spPr>
          <a:xfrm rot="5400000">
            <a:off x="2756724" y="3529426"/>
            <a:ext cx="620302" cy="5601050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7086600" y="2819400"/>
            <a:ext cx="762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6697030" y="594360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62000" y="2831068"/>
            <a:ext cx="762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3962400" y="2831068"/>
            <a:ext cx="762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81000" y="595526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572830" y="595526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639824" y="2819400"/>
            <a:ext cx="2275576" cy="156874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4800600" y="6146322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7940040" y="6147756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rot="16200000">
            <a:off x="3152668" y="3840480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rot="16200000">
            <a:off x="6302746" y="3840481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1691640" y="6146322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rot="16200000">
            <a:off x="43708" y="3840480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5715000" y="2971800"/>
            <a:ext cx="695280" cy="685800"/>
            <a:chOff x="2494140" y="2315255"/>
            <a:chExt cx="695280" cy="685800"/>
          </a:xfrm>
        </p:grpSpPr>
        <p:sp>
          <p:nvSpPr>
            <p:cNvPr id="49" name="Right Arrow 48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494140" y="2456168"/>
              <a:ext cx="505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abs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2564031" y="2902803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3533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the magnitude spectrogram?</a:t>
            </a:r>
          </a:p>
          <a:p>
            <a:pPr lvl="1"/>
            <a:r>
              <a:rPr lang="en-US" dirty="0" smtClean="0"/>
              <a:t>Easy to visualize (compare with the STFT)</a:t>
            </a:r>
          </a:p>
          <a:p>
            <a:pPr lvl="1"/>
            <a:r>
              <a:rPr lang="en-US" dirty="0" smtClean="0"/>
              <a:t>Magnitude information more important</a:t>
            </a:r>
          </a:p>
          <a:p>
            <a:pPr lvl="1"/>
            <a:r>
              <a:rPr lang="en-US" dirty="0" smtClean="0"/>
              <a:t>Human ear less sensitive to phase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41338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0" y="38862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ight Arrow 8"/>
          <p:cNvSpPr/>
          <p:nvPr/>
        </p:nvSpPr>
        <p:spPr>
          <a:xfrm>
            <a:off x="4229100" y="4495800"/>
            <a:ext cx="685800" cy="685800"/>
          </a:xfrm>
          <a:prstGeom prst="right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7572562" y="4419600"/>
            <a:ext cx="428438" cy="738664"/>
            <a:chOff x="2590800" y="5890736"/>
            <a:chExt cx="428438" cy="738664"/>
          </a:xfrm>
        </p:grpSpPr>
        <p:sp>
          <p:nvSpPr>
            <p:cNvPr id="12" name="Rectangle 11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cxnSp>
        <p:nvCxnSpPr>
          <p:cNvPr id="15" name="Straight Arrow Connector 14"/>
          <p:cNvCxnSpPr/>
          <p:nvPr/>
        </p:nvCxnSpPr>
        <p:spPr>
          <a:xfrm>
            <a:off x="6553200" y="5689122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rot="16200000">
            <a:off x="4931146" y="4297681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637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you display a spectrogram in Matlab…</a:t>
            </a:r>
          </a:p>
          <a:p>
            <a:pPr lvl="1"/>
            <a:r>
              <a:rPr lang="en-US" i="1" dirty="0" err="1" smtClean="0"/>
              <a:t>imagesc</a:t>
            </a:r>
            <a:r>
              <a:rPr lang="en-US" dirty="0" smtClean="0"/>
              <a:t>: data is scaled to use the full colormap</a:t>
            </a:r>
          </a:p>
          <a:p>
            <a:pPr lvl="1"/>
            <a:r>
              <a:rPr lang="en-US" i="1" dirty="0" smtClean="0"/>
              <a:t>10*log10(V)</a:t>
            </a:r>
            <a:r>
              <a:rPr lang="en-US" dirty="0" smtClean="0"/>
              <a:t>: magnitude spectrogram in dB</a:t>
            </a:r>
          </a:p>
          <a:p>
            <a:pPr lvl="1"/>
            <a:r>
              <a:rPr lang="en-US" i="1" dirty="0" smtClean="0"/>
              <a:t>set(</a:t>
            </a:r>
            <a:r>
              <a:rPr lang="en-US" i="1" dirty="0" err="1" smtClean="0"/>
              <a:t>gca</a:t>
            </a:r>
            <a:r>
              <a:rPr lang="en-US" i="1" dirty="0" smtClean="0"/>
              <a:t>,’</a:t>
            </a:r>
            <a:r>
              <a:rPr lang="en-US" i="1" dirty="0" err="1" smtClean="0"/>
              <a:t>YDir</a:t>
            </a:r>
            <a:r>
              <a:rPr lang="en-US" i="1" dirty="0" smtClean="0"/>
              <a:t>’,’normal’): </a:t>
            </a:r>
            <a:r>
              <a:rPr lang="en-US" dirty="0" smtClean="0"/>
              <a:t>y-axis from bottom to top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41338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0" y="38862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ight Arrow 10"/>
          <p:cNvSpPr/>
          <p:nvPr/>
        </p:nvSpPr>
        <p:spPr>
          <a:xfrm>
            <a:off x="4229100" y="4495800"/>
            <a:ext cx="685800" cy="685800"/>
          </a:xfrm>
          <a:prstGeom prst="right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7572562" y="4419600"/>
            <a:ext cx="428438" cy="738664"/>
            <a:chOff x="2590800" y="5890736"/>
            <a:chExt cx="428438" cy="738664"/>
          </a:xfrm>
        </p:grpSpPr>
        <p:sp>
          <p:nvSpPr>
            <p:cNvPr id="13" name="Rectangle 1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cxnSp>
        <p:nvCxnSpPr>
          <p:cNvPr id="16" name="Straight Arrow Connector 15"/>
          <p:cNvCxnSpPr/>
          <p:nvPr/>
        </p:nvCxnSpPr>
        <p:spPr>
          <a:xfrm>
            <a:off x="6553200" y="5689122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16200000">
            <a:off x="4931146" y="4297681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54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signal </a:t>
            </a:r>
            <a:r>
              <a:rPr lang="en-US" b="1" dirty="0" smtClean="0"/>
              <a:t>cannot be reconstructed </a:t>
            </a:r>
            <a:r>
              <a:rPr lang="en-US" dirty="0" smtClean="0"/>
              <a:t>from the spectrogram (phase information is missing!)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3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22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520" y="28956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5" name="Group 54"/>
          <p:cNvGrpSpPr/>
          <p:nvPr/>
        </p:nvGrpSpPr>
        <p:grpSpPr>
          <a:xfrm>
            <a:off x="5795541" y="2971800"/>
            <a:ext cx="757659" cy="685800"/>
            <a:chOff x="2431761" y="2315255"/>
            <a:chExt cx="757659" cy="685800"/>
          </a:xfrm>
        </p:grpSpPr>
        <p:sp>
          <p:nvSpPr>
            <p:cNvPr id="56" name="Right Arrow 55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431761" y="2456168"/>
              <a:ext cx="67197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bg1"/>
                  </a:solidFill>
                </a:rPr>
                <a:t>iSTFT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2581320" y="2971800"/>
            <a:ext cx="695280" cy="685800"/>
            <a:chOff x="2494140" y="2315255"/>
            <a:chExt cx="695280" cy="685800"/>
          </a:xfrm>
        </p:grpSpPr>
        <p:sp>
          <p:nvSpPr>
            <p:cNvPr id="59" name="Right Arrow 58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494140" y="2456168"/>
              <a:ext cx="50687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???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Multiply 2"/>
          <p:cNvSpPr/>
          <p:nvPr/>
        </p:nvSpPr>
        <p:spPr>
          <a:xfrm>
            <a:off x="2286000" y="3048000"/>
            <a:ext cx="1371600" cy="137160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733800" y="3688140"/>
            <a:ext cx="1896673" cy="156966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solidFill>
                  <a:schemeClr val="bg1"/>
                </a:solidFill>
              </a:rPr>
              <a:t>???</a:t>
            </a:r>
            <a:endParaRPr lang="en-US" sz="9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23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Suppose we have a mixture of two sources:    a music signal and a voice signal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guitar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81000" y="3810000"/>
            <a:ext cx="609600" cy="609600"/>
          </a:xfrm>
          <a:prstGeom prst="rect">
            <a:avLst/>
          </a:prstGeom>
        </p:spPr>
      </p:pic>
      <p:pic>
        <p:nvPicPr>
          <p:cNvPr id="8" name="vocals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505200" y="3810000"/>
            <a:ext cx="609600" cy="609600"/>
          </a:xfrm>
          <a:prstGeom prst="rect">
            <a:avLst/>
          </a:prstGeom>
        </p:spPr>
      </p:pic>
      <p:pic>
        <p:nvPicPr>
          <p:cNvPr id="9" name="mixture.wav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705600" y="3810000"/>
            <a:ext cx="609600" cy="609600"/>
          </a:xfrm>
          <a:prstGeom prst="rect">
            <a:avLst/>
          </a:prstGeom>
        </p:spPr>
      </p:pic>
      <p:sp>
        <p:nvSpPr>
          <p:cNvPr id="15" name="Equal 14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Plus 15"/>
          <p:cNvSpPr/>
          <p:nvPr/>
        </p:nvSpPr>
        <p:spPr>
          <a:xfrm>
            <a:off x="2819400" y="3124200"/>
            <a:ext cx="457200" cy="45720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 rot="5400000">
            <a:off x="1219200" y="4114800"/>
            <a:ext cx="457200" cy="457200"/>
          </a:xfrm>
          <a:prstGeom prst="right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/>
          <p:cNvSpPr/>
          <p:nvPr/>
        </p:nvSpPr>
        <p:spPr>
          <a:xfrm rot="5400000">
            <a:off x="4343400" y="4114800"/>
            <a:ext cx="457200" cy="457200"/>
          </a:xfrm>
          <a:prstGeom prst="right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 rot="5400000">
            <a:off x="7543800" y="4114800"/>
            <a:ext cx="457200" cy="457200"/>
          </a:xfrm>
          <a:prstGeom prst="right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63" name="Picture 15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4" name="Picture 16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5" name="Picture 17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8" name="Group 4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51" name="Rectangle 50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53" name="Rectangle 5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57" name="Rectangle 5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6276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3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37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/>
              <a:t>Short-Time Fourier Transform </a:t>
            </a:r>
            <a:r>
              <a:rPr lang="en-US" dirty="0" smtClean="0"/>
              <a:t>(STFT) is a succession of local Fourier Transforms (FT)</a:t>
            </a:r>
            <a:endParaRPr lang="en-US" dirty="0"/>
          </a:p>
        </p:txBody>
      </p:sp>
      <p:grpSp>
        <p:nvGrpSpPr>
          <p:cNvPr id="282" name="Group 281"/>
          <p:cNvGrpSpPr/>
          <p:nvPr/>
        </p:nvGrpSpPr>
        <p:grpSpPr>
          <a:xfrm>
            <a:off x="2581320" y="2975905"/>
            <a:ext cx="695280" cy="685800"/>
            <a:chOff x="2494140" y="2315255"/>
            <a:chExt cx="695280" cy="685800"/>
          </a:xfrm>
        </p:grpSpPr>
        <p:sp>
          <p:nvSpPr>
            <p:cNvPr id="283" name="Right Arrow 282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2494140" y="2456168"/>
              <a:ext cx="61908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STFT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STFT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88231" y="2902803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3886200" y="2819400"/>
            <a:ext cx="762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086600" y="2819400"/>
            <a:ext cx="762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505200" y="594360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697030" y="594360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33431" y="38026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Right Brace 2"/>
          <p:cNvSpPr/>
          <p:nvPr/>
        </p:nvSpPr>
        <p:spPr>
          <a:xfrm rot="5400000">
            <a:off x="5880924" y="3529426"/>
            <a:ext cx="620302" cy="5601050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4800600" y="6146322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7940040" y="6147756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16200000">
            <a:off x="3152668" y="3840480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rot="16200000">
            <a:off x="6302746" y="3840481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128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assume that the sources are </a:t>
            </a:r>
            <a:r>
              <a:rPr lang="en-US" b="1" dirty="0" smtClean="0"/>
              <a:t>sparse</a:t>
            </a:r>
            <a:r>
              <a:rPr lang="en-US" dirty="0" smtClean="0"/>
              <a:t> = most of the time-frequency bins have null energy</a:t>
            </a:r>
            <a:endParaRPr lang="en-US" dirty="0"/>
          </a:p>
        </p:txBody>
      </p:sp>
      <p:pic>
        <p:nvPicPr>
          <p:cNvPr id="73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Equal 14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Plus 15"/>
          <p:cNvSpPr/>
          <p:nvPr/>
        </p:nvSpPr>
        <p:spPr>
          <a:xfrm>
            <a:off x="2819400" y="3124200"/>
            <a:ext cx="457200" cy="45720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18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12800" r="10000" b="14400"/>
          <a:stretch/>
        </p:blipFill>
        <p:spPr bwMode="auto">
          <a:xfrm>
            <a:off x="76200" y="4632960"/>
            <a:ext cx="1402080" cy="138684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8" name="Group 7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79" name="Rectangle 7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83" name="Rectangle 8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87" name="Rectangle 8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16002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 flipV="1">
            <a:off x="12954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6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3050" r="10400" b="14550"/>
          <a:stretch/>
        </p:blipFill>
        <p:spPr bwMode="auto">
          <a:xfrm>
            <a:off x="3200400" y="464820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Rectangle 98"/>
          <p:cNvSpPr/>
          <p:nvPr/>
        </p:nvSpPr>
        <p:spPr>
          <a:xfrm>
            <a:off x="47244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>
            <a:stCxn id="99" idx="1"/>
          </p:cNvCxnSpPr>
          <p:nvPr/>
        </p:nvCxnSpPr>
        <p:spPr>
          <a:xfrm flipH="1" flipV="1">
            <a:off x="44196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79248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13050" r="10001" b="14550"/>
          <a:stretch/>
        </p:blipFill>
        <p:spPr bwMode="auto">
          <a:xfrm>
            <a:off x="6400800" y="464058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9" name="Straight Arrow Connector 38"/>
          <p:cNvCxnSpPr>
            <a:stCxn id="35" idx="1"/>
          </p:cNvCxnSpPr>
          <p:nvPr/>
        </p:nvCxnSpPr>
        <p:spPr>
          <a:xfrm flipH="1" flipV="1">
            <a:off x="76200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69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assume that the sources are </a:t>
            </a:r>
            <a:r>
              <a:rPr lang="en-US" b="1" dirty="0"/>
              <a:t>sparse</a:t>
            </a:r>
            <a:r>
              <a:rPr lang="en-US" dirty="0"/>
              <a:t> = most of the time-frequency bins have null energy</a:t>
            </a:r>
          </a:p>
        </p:txBody>
      </p:sp>
      <p:pic>
        <p:nvPicPr>
          <p:cNvPr id="73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Equal 14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Plus 15"/>
          <p:cNvSpPr/>
          <p:nvPr/>
        </p:nvSpPr>
        <p:spPr>
          <a:xfrm>
            <a:off x="2819400" y="3124200"/>
            <a:ext cx="457200" cy="45720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18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12800" r="10000" b="14400"/>
          <a:stretch/>
        </p:blipFill>
        <p:spPr bwMode="auto">
          <a:xfrm>
            <a:off x="76200" y="4632960"/>
            <a:ext cx="1402080" cy="138684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8" name="Group 7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79" name="Rectangle 7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83" name="Rectangle 8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87" name="Rectangle 8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16002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 flipV="1">
            <a:off x="12954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6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3050" r="10400" b="14550"/>
          <a:stretch/>
        </p:blipFill>
        <p:spPr bwMode="auto">
          <a:xfrm>
            <a:off x="3200400" y="464820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Rectangle 98"/>
          <p:cNvSpPr/>
          <p:nvPr/>
        </p:nvSpPr>
        <p:spPr>
          <a:xfrm>
            <a:off x="47244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>
            <a:stCxn id="99" idx="1"/>
          </p:cNvCxnSpPr>
          <p:nvPr/>
        </p:nvCxnSpPr>
        <p:spPr>
          <a:xfrm flipH="1" flipV="1">
            <a:off x="44196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52400" y="4001869"/>
            <a:ext cx="12696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Mostly low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energy bins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3276600" y="4001869"/>
            <a:ext cx="12696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Mostly low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energy bins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381000" y="4996458"/>
            <a:ext cx="1097280" cy="642342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457200" y="4615458"/>
            <a:ext cx="1021080" cy="261342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304800" y="5747742"/>
            <a:ext cx="1143000" cy="272058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0" y="4648200"/>
            <a:ext cx="304800" cy="1371600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3143250" y="5181600"/>
            <a:ext cx="754380" cy="914400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3124200" y="4585548"/>
            <a:ext cx="660578" cy="473562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4059469" y="4615458"/>
            <a:ext cx="535391" cy="443652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4147171" y="5124149"/>
            <a:ext cx="207731" cy="870942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79248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13050" r="10001" b="14550"/>
          <a:stretch/>
        </p:blipFill>
        <p:spPr bwMode="auto">
          <a:xfrm>
            <a:off x="6400800" y="464058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0" name="Straight Arrow Connector 49"/>
          <p:cNvCxnSpPr>
            <a:stCxn id="48" idx="1"/>
          </p:cNvCxnSpPr>
          <p:nvPr/>
        </p:nvCxnSpPr>
        <p:spPr>
          <a:xfrm flipH="1" flipV="1">
            <a:off x="76200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92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assume that the sources are </a:t>
            </a:r>
            <a:r>
              <a:rPr lang="en-US" b="1" dirty="0"/>
              <a:t>disjoint </a:t>
            </a:r>
            <a:r>
              <a:rPr lang="en-US" dirty="0"/>
              <a:t>= their time-frequency bins do not overlap</a:t>
            </a:r>
          </a:p>
        </p:txBody>
      </p:sp>
      <p:pic>
        <p:nvPicPr>
          <p:cNvPr id="73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Equal 14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Plus 15"/>
          <p:cNvSpPr/>
          <p:nvPr/>
        </p:nvSpPr>
        <p:spPr>
          <a:xfrm>
            <a:off x="2819400" y="3124200"/>
            <a:ext cx="457200" cy="45720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18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12800" r="10000" b="14400"/>
          <a:stretch/>
        </p:blipFill>
        <p:spPr bwMode="auto">
          <a:xfrm>
            <a:off x="76200" y="4632960"/>
            <a:ext cx="1402080" cy="138684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8" name="Group 7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79" name="Rectangle 7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83" name="Rectangle 8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87" name="Rectangle 8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16002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 flipV="1">
            <a:off x="12954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6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3050" r="10400" b="14550"/>
          <a:stretch/>
        </p:blipFill>
        <p:spPr bwMode="auto">
          <a:xfrm>
            <a:off x="3200400" y="464820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Rectangle 98"/>
          <p:cNvSpPr/>
          <p:nvPr/>
        </p:nvSpPr>
        <p:spPr>
          <a:xfrm>
            <a:off x="47244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>
            <a:stCxn id="99" idx="1"/>
          </p:cNvCxnSpPr>
          <p:nvPr/>
        </p:nvCxnSpPr>
        <p:spPr>
          <a:xfrm flipH="1" flipV="1">
            <a:off x="44196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79248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13050" r="10001" b="14550"/>
          <a:stretch/>
        </p:blipFill>
        <p:spPr bwMode="auto">
          <a:xfrm>
            <a:off x="6400800" y="464058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9" name="Straight Arrow Connector 38"/>
          <p:cNvCxnSpPr>
            <a:stCxn id="35" idx="1"/>
          </p:cNvCxnSpPr>
          <p:nvPr/>
        </p:nvCxnSpPr>
        <p:spPr>
          <a:xfrm flipH="1" flipV="1">
            <a:off x="76200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995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assume that the sources are </a:t>
            </a:r>
            <a:r>
              <a:rPr lang="en-US" b="1" dirty="0"/>
              <a:t>disjoint </a:t>
            </a:r>
            <a:r>
              <a:rPr lang="en-US" dirty="0"/>
              <a:t>= their time-frequency bins do not overlap</a:t>
            </a:r>
          </a:p>
        </p:txBody>
      </p:sp>
      <p:pic>
        <p:nvPicPr>
          <p:cNvPr id="73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Equal 14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Plus 15"/>
          <p:cNvSpPr/>
          <p:nvPr/>
        </p:nvSpPr>
        <p:spPr>
          <a:xfrm>
            <a:off x="2819400" y="3124200"/>
            <a:ext cx="457200" cy="45720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18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12800" r="10000" b="14400"/>
          <a:stretch/>
        </p:blipFill>
        <p:spPr bwMode="auto">
          <a:xfrm>
            <a:off x="76200" y="4632960"/>
            <a:ext cx="1402080" cy="138684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8" name="Group 7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79" name="Rectangle 7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83" name="Rectangle 8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87" name="Rectangle 8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16002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 flipV="1">
            <a:off x="12954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6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3050" r="10400" b="14550"/>
          <a:stretch/>
        </p:blipFill>
        <p:spPr bwMode="auto">
          <a:xfrm>
            <a:off x="3200400" y="464820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Rectangle 34"/>
          <p:cNvSpPr/>
          <p:nvPr/>
        </p:nvSpPr>
        <p:spPr>
          <a:xfrm>
            <a:off x="79248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13050" r="10001" b="14550"/>
          <a:stretch/>
        </p:blipFill>
        <p:spPr bwMode="auto">
          <a:xfrm>
            <a:off x="6400800" y="464058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Oval 2"/>
          <p:cNvSpPr/>
          <p:nvPr/>
        </p:nvSpPr>
        <p:spPr>
          <a:xfrm>
            <a:off x="261668" y="4640580"/>
            <a:ext cx="152400" cy="1379220"/>
          </a:xfrm>
          <a:prstGeom prst="ellipse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04800" y="4813101"/>
            <a:ext cx="990600" cy="188343"/>
          </a:xfrm>
          <a:prstGeom prst="ellipse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04800" y="5619670"/>
            <a:ext cx="990600" cy="188343"/>
          </a:xfrm>
          <a:prstGeom prst="ellipse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29400" y="4640580"/>
            <a:ext cx="152400" cy="1379220"/>
          </a:xfrm>
          <a:prstGeom prst="ellipse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6672532" y="4813101"/>
            <a:ext cx="990600" cy="188343"/>
          </a:xfrm>
          <a:prstGeom prst="ellipse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6672532" y="5619670"/>
            <a:ext cx="990600" cy="188343"/>
          </a:xfrm>
          <a:prstGeom prst="ellipse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3962400" y="4898259"/>
            <a:ext cx="228600" cy="1121541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59064" y="5005809"/>
            <a:ext cx="650935" cy="175791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4343400" y="5120272"/>
            <a:ext cx="191938" cy="899528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7244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>
            <a:stCxn id="99" idx="1"/>
          </p:cNvCxnSpPr>
          <p:nvPr/>
        </p:nvCxnSpPr>
        <p:spPr>
          <a:xfrm flipH="1" flipV="1">
            <a:off x="44196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7199462" y="4898259"/>
            <a:ext cx="228600" cy="1121541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396126" y="5005809"/>
            <a:ext cx="650935" cy="175791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7580462" y="5120272"/>
            <a:ext cx="191938" cy="899528"/>
          </a:xfrm>
          <a:prstGeom prst="ellipse">
            <a:avLst/>
          </a:prstGeom>
          <a:solidFill>
            <a:srgbClr val="7030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35" idx="1"/>
          </p:cNvCxnSpPr>
          <p:nvPr/>
        </p:nvCxnSpPr>
        <p:spPr>
          <a:xfrm flipH="1" flipV="1">
            <a:off x="76200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6473647" y="4001869"/>
            <a:ext cx="1298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Not a lot of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overlapping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33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Assuming sparseness and </a:t>
            </a:r>
            <a:r>
              <a:rPr lang="en-US" dirty="0" err="1"/>
              <a:t>disjointness</a:t>
            </a:r>
            <a:r>
              <a:rPr lang="en-US" dirty="0"/>
              <a:t>, we can </a:t>
            </a:r>
            <a:r>
              <a:rPr lang="en-US" b="1" dirty="0"/>
              <a:t>discriminate</a:t>
            </a:r>
            <a:r>
              <a:rPr lang="en-US" dirty="0"/>
              <a:t> the bins between </a:t>
            </a:r>
            <a:r>
              <a:rPr lang="en-US" dirty="0" smtClean="0"/>
              <a:t>mixed </a:t>
            </a:r>
            <a:r>
              <a:rPr lang="en-US" dirty="0"/>
              <a:t>sources</a:t>
            </a:r>
          </a:p>
        </p:txBody>
      </p:sp>
      <p:pic>
        <p:nvPicPr>
          <p:cNvPr id="73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76" name="Picture 18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12800" r="10000" b="14400"/>
          <a:stretch/>
        </p:blipFill>
        <p:spPr bwMode="auto">
          <a:xfrm>
            <a:off x="76200" y="4632960"/>
            <a:ext cx="1402080" cy="138684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8" name="Group 7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79" name="Rectangle 7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83" name="Rectangle 8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87" name="Rectangle 8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16002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8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3050" r="10400" b="14550"/>
          <a:stretch/>
        </p:blipFill>
        <p:spPr bwMode="auto">
          <a:xfrm>
            <a:off x="3200400" y="464820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Rectangle 98"/>
          <p:cNvSpPr/>
          <p:nvPr/>
        </p:nvSpPr>
        <p:spPr>
          <a:xfrm>
            <a:off x="47244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13050" r="10001" b="14550"/>
          <a:stretch/>
        </p:blipFill>
        <p:spPr bwMode="auto">
          <a:xfrm>
            <a:off x="6400800" y="464058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2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3" name="Equal 62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Plus 63"/>
          <p:cNvSpPr/>
          <p:nvPr/>
        </p:nvSpPr>
        <p:spPr>
          <a:xfrm>
            <a:off x="2819400" y="3124200"/>
            <a:ext cx="457200" cy="45720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79248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35" idx="1"/>
          </p:cNvCxnSpPr>
          <p:nvPr/>
        </p:nvCxnSpPr>
        <p:spPr>
          <a:xfrm flipH="1" flipV="1">
            <a:off x="76200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 flipV="1">
            <a:off x="12954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99" idx="1"/>
          </p:cNvCxnSpPr>
          <p:nvPr/>
        </p:nvCxnSpPr>
        <p:spPr>
          <a:xfrm flipH="1" flipV="1">
            <a:off x="44196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92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Assuming sparseness and </a:t>
            </a:r>
            <a:r>
              <a:rPr lang="en-US" dirty="0" err="1"/>
              <a:t>disjointness</a:t>
            </a:r>
            <a:r>
              <a:rPr lang="en-US" dirty="0"/>
              <a:t>, we can </a:t>
            </a:r>
            <a:r>
              <a:rPr lang="en-US" b="1" dirty="0"/>
              <a:t>discriminate</a:t>
            </a:r>
            <a:r>
              <a:rPr lang="en-US" dirty="0"/>
              <a:t> the bins between </a:t>
            </a:r>
            <a:r>
              <a:rPr lang="en-US" dirty="0" smtClean="0"/>
              <a:t>mixed </a:t>
            </a:r>
            <a:r>
              <a:rPr lang="en-US" dirty="0"/>
              <a:t>sources</a:t>
            </a:r>
          </a:p>
        </p:txBody>
      </p:sp>
      <p:pic>
        <p:nvPicPr>
          <p:cNvPr id="73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76" name="Picture 18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12800" r="10000" b="14400"/>
          <a:stretch/>
        </p:blipFill>
        <p:spPr bwMode="auto">
          <a:xfrm>
            <a:off x="76200" y="4632960"/>
            <a:ext cx="1402080" cy="138684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8" name="Group 7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79" name="Rectangle 7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83" name="Rectangle 8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87" name="Rectangle 8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16002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8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3050" r="10400" b="14550"/>
          <a:stretch/>
        </p:blipFill>
        <p:spPr bwMode="auto">
          <a:xfrm>
            <a:off x="3200400" y="464820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Rectangle 98"/>
          <p:cNvSpPr/>
          <p:nvPr/>
        </p:nvSpPr>
        <p:spPr>
          <a:xfrm>
            <a:off x="47244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13050" r="10001" b="14550"/>
          <a:stretch/>
        </p:blipFill>
        <p:spPr bwMode="auto">
          <a:xfrm>
            <a:off x="6400800" y="464058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2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3" name="Equal 62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Plus 63"/>
          <p:cNvSpPr/>
          <p:nvPr/>
        </p:nvSpPr>
        <p:spPr>
          <a:xfrm>
            <a:off x="2819400" y="3124200"/>
            <a:ext cx="457200" cy="45720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6384985" y="4628078"/>
            <a:ext cx="1410275" cy="1391722"/>
          </a:xfrm>
          <a:prstGeom prst="rect">
            <a:avLst/>
          </a:prstGeom>
          <a:blipFill dpi="0" rotWithShape="1">
            <a:blip r:embed="rId11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79248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35" idx="1"/>
          </p:cNvCxnSpPr>
          <p:nvPr/>
        </p:nvCxnSpPr>
        <p:spPr>
          <a:xfrm flipH="1" flipV="1">
            <a:off x="76200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6200" y="4625336"/>
            <a:ext cx="1402080" cy="139446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 flipV="1">
            <a:off x="12954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3200400" y="4632385"/>
            <a:ext cx="1402080" cy="139446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>
            <a:stCxn id="99" idx="1"/>
          </p:cNvCxnSpPr>
          <p:nvPr/>
        </p:nvCxnSpPr>
        <p:spPr>
          <a:xfrm flipH="1" flipV="1">
            <a:off x="44196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6225257" y="4001869"/>
            <a:ext cx="1775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Source 1 = bright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Source 2 = dark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26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Bins that are likely to belong to one source are assigned to 1, the rest to 0 = </a:t>
            </a:r>
            <a:r>
              <a:rPr lang="en-US" b="1" dirty="0" smtClean="0"/>
              <a:t>binary masking</a:t>
            </a:r>
            <a:r>
              <a:rPr lang="en-US" dirty="0" smtClean="0"/>
              <a:t>!</a:t>
            </a:r>
            <a:endParaRPr lang="en-US" b="1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4" name="Right Arrow 63"/>
          <p:cNvSpPr/>
          <p:nvPr/>
        </p:nvSpPr>
        <p:spPr>
          <a:xfrm rot="16200000" flipV="1">
            <a:off x="6858000" y="4191000"/>
            <a:ext cx="457200" cy="4572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1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1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76" name="Picture 18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12800" r="10000" b="14400"/>
          <a:stretch/>
        </p:blipFill>
        <p:spPr bwMode="auto">
          <a:xfrm>
            <a:off x="76200" y="4632960"/>
            <a:ext cx="1402080" cy="138684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8" name="Group 7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79" name="Rectangle 7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83" name="Rectangle 8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87" name="Rectangle 8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16002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 flipV="1">
            <a:off x="12954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6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3050" r="10400" b="14550"/>
          <a:stretch/>
        </p:blipFill>
        <p:spPr bwMode="auto">
          <a:xfrm>
            <a:off x="3200400" y="464820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Rectangle 98"/>
          <p:cNvSpPr/>
          <p:nvPr/>
        </p:nvSpPr>
        <p:spPr>
          <a:xfrm>
            <a:off x="47244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>
            <a:stCxn id="99" idx="1"/>
          </p:cNvCxnSpPr>
          <p:nvPr/>
        </p:nvCxnSpPr>
        <p:spPr>
          <a:xfrm flipH="1" flipV="1">
            <a:off x="44196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79248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13050" r="10001" b="14550"/>
          <a:stretch/>
        </p:blipFill>
        <p:spPr bwMode="auto">
          <a:xfrm>
            <a:off x="6400800" y="464058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9" name="Straight Arrow Connector 38"/>
          <p:cNvCxnSpPr>
            <a:stCxn id="35" idx="1"/>
          </p:cNvCxnSpPr>
          <p:nvPr/>
        </p:nvCxnSpPr>
        <p:spPr>
          <a:xfrm flipH="1" flipV="1">
            <a:off x="76200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3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3" t="13283" r="10188" b="14717"/>
          <a:stretch/>
        </p:blipFill>
        <p:spPr bwMode="auto">
          <a:xfrm>
            <a:off x="6400800" y="2743200"/>
            <a:ext cx="1397480" cy="137160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2" name="Group 41"/>
          <p:cNvGrpSpPr/>
          <p:nvPr/>
        </p:nvGrpSpPr>
        <p:grpSpPr>
          <a:xfrm>
            <a:off x="8410762" y="2971800"/>
            <a:ext cx="428438" cy="738664"/>
            <a:chOff x="2483696" y="5029200"/>
            <a:chExt cx="428438" cy="738664"/>
          </a:xfrm>
        </p:grpSpPr>
        <p:grpSp>
          <p:nvGrpSpPr>
            <p:cNvPr id="43" name="Group 42"/>
            <p:cNvGrpSpPr/>
            <p:nvPr/>
          </p:nvGrpSpPr>
          <p:grpSpPr>
            <a:xfrm>
              <a:off x="2483696" y="5029200"/>
              <a:ext cx="428438" cy="738664"/>
              <a:chOff x="2590800" y="5890736"/>
              <a:chExt cx="428438" cy="738664"/>
            </a:xfrm>
          </p:grpSpPr>
          <p:sp>
            <p:nvSpPr>
              <p:cNvPr id="45" name="Rectangle 44"/>
              <p:cNvSpPr/>
              <p:nvPr/>
            </p:nvSpPr>
            <p:spPr>
              <a:xfrm rot="5400000">
                <a:off x="2415537" y="6073137"/>
                <a:ext cx="731526" cy="380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2633958" y="6347936"/>
                <a:ext cx="173190" cy="20228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2743200" y="5890736"/>
                <a:ext cx="276038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1</a:t>
                </a:r>
              </a:p>
              <a:p>
                <a:endParaRPr lang="en-US" sz="1400" dirty="0" smtClean="0"/>
              </a:p>
              <a:p>
                <a:r>
                  <a:rPr lang="en-US" sz="1400" dirty="0"/>
                  <a:t>0</a:t>
                </a:r>
              </a:p>
            </p:txBody>
          </p:sp>
        </p:grpSp>
        <p:sp>
          <p:nvSpPr>
            <p:cNvPr id="44" name="Rectangle 43"/>
            <p:cNvSpPr/>
            <p:nvPr/>
          </p:nvSpPr>
          <p:spPr>
            <a:xfrm>
              <a:off x="2526853" y="5105400"/>
              <a:ext cx="173190" cy="2022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Rectangle 51"/>
          <p:cNvSpPr/>
          <p:nvPr/>
        </p:nvSpPr>
        <p:spPr>
          <a:xfrm>
            <a:off x="7924800" y="3962400"/>
            <a:ext cx="15240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/>
          <p:cNvCxnSpPr>
            <a:stCxn id="52" idx="1"/>
          </p:cNvCxnSpPr>
          <p:nvPr/>
        </p:nvCxnSpPr>
        <p:spPr>
          <a:xfrm flipH="1" flipV="1">
            <a:off x="7620000" y="3842742"/>
            <a:ext cx="304800" cy="195858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5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5" name="TextBox 64"/>
          <p:cNvSpPr txBox="1"/>
          <p:nvPr/>
        </p:nvSpPr>
        <p:spPr>
          <a:xfrm>
            <a:off x="533400" y="4050268"/>
            <a:ext cx="1841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Source of interest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733800" y="4038600"/>
            <a:ext cx="1922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Interfering source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08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By multiplying the binary mask to the mixture spectrogram, we can “preview” the estimate</a:t>
            </a:r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7" name="Group 56"/>
          <p:cNvGrpSpPr/>
          <p:nvPr/>
        </p:nvGrpSpPr>
        <p:grpSpPr>
          <a:xfrm>
            <a:off x="2590800" y="2975905"/>
            <a:ext cx="685800" cy="685800"/>
            <a:chOff x="2503620" y="2315255"/>
            <a:chExt cx="685800" cy="685800"/>
          </a:xfrm>
        </p:grpSpPr>
        <p:sp>
          <p:nvSpPr>
            <p:cNvPr id="58" name="Right Arrow 57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56020" y="2463550"/>
              <a:ext cx="35137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.</a:t>
              </a:r>
              <a:r>
                <a:rPr lang="en-US" b="1" dirty="0" smtClean="0">
                  <a:solidFill>
                    <a:schemeClr val="bg1"/>
                  </a:solidFill>
                </a:rPr>
                <a:t>x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62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300" y="2667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Equal 66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8410762" y="2971800"/>
            <a:ext cx="428438" cy="738664"/>
            <a:chOff x="2590800" y="5890736"/>
            <a:chExt cx="428438" cy="738664"/>
          </a:xfrm>
        </p:grpSpPr>
        <p:sp>
          <p:nvSpPr>
            <p:cNvPr id="69" name="Rectangle 6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286562" y="2971800"/>
            <a:ext cx="428438" cy="738664"/>
            <a:chOff x="2590800" y="5890736"/>
            <a:chExt cx="428438" cy="738664"/>
          </a:xfrm>
        </p:grpSpPr>
        <p:sp>
          <p:nvSpPr>
            <p:cNvPr id="77" name="Rectangle 7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2086162" y="2971800"/>
            <a:ext cx="428438" cy="738664"/>
            <a:chOff x="2483696" y="5029200"/>
            <a:chExt cx="428438" cy="738664"/>
          </a:xfrm>
        </p:grpSpPr>
        <p:grpSp>
          <p:nvGrpSpPr>
            <p:cNvPr id="93" name="Group 92"/>
            <p:cNvGrpSpPr/>
            <p:nvPr/>
          </p:nvGrpSpPr>
          <p:grpSpPr>
            <a:xfrm>
              <a:off x="2483696" y="5029200"/>
              <a:ext cx="428438" cy="738664"/>
              <a:chOff x="2590800" y="5890736"/>
              <a:chExt cx="428438" cy="738664"/>
            </a:xfrm>
          </p:grpSpPr>
          <p:sp>
            <p:nvSpPr>
              <p:cNvPr id="95" name="Rectangle 94"/>
              <p:cNvSpPr/>
              <p:nvPr/>
            </p:nvSpPr>
            <p:spPr>
              <a:xfrm rot="5400000">
                <a:off x="2415537" y="6073137"/>
                <a:ext cx="731526" cy="380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2633958" y="6347936"/>
                <a:ext cx="173190" cy="20228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TextBox 101"/>
              <p:cNvSpPr txBox="1"/>
              <p:nvPr/>
            </p:nvSpPr>
            <p:spPr>
              <a:xfrm>
                <a:off x="2743200" y="5890736"/>
                <a:ext cx="276038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1</a:t>
                </a:r>
              </a:p>
              <a:p>
                <a:endParaRPr lang="en-US" sz="1400" dirty="0" smtClean="0"/>
              </a:p>
              <a:p>
                <a:r>
                  <a:rPr lang="en-US" sz="1400" dirty="0"/>
                  <a:t>0</a:t>
                </a:r>
              </a:p>
            </p:txBody>
          </p:sp>
        </p:grpSp>
        <p:sp>
          <p:nvSpPr>
            <p:cNvPr id="94" name="Rectangle 93"/>
            <p:cNvSpPr/>
            <p:nvPr/>
          </p:nvSpPr>
          <p:spPr>
            <a:xfrm>
              <a:off x="2526853" y="5105400"/>
              <a:ext cx="173190" cy="2022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014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However, we cannot derive the estimate itself because we cannot invert a spectrogram!</a:t>
            </a:r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7" name="Group 56"/>
          <p:cNvGrpSpPr/>
          <p:nvPr/>
        </p:nvGrpSpPr>
        <p:grpSpPr>
          <a:xfrm>
            <a:off x="2590800" y="2975905"/>
            <a:ext cx="685800" cy="685800"/>
            <a:chOff x="2503620" y="2315255"/>
            <a:chExt cx="685800" cy="685800"/>
          </a:xfrm>
        </p:grpSpPr>
        <p:sp>
          <p:nvSpPr>
            <p:cNvPr id="58" name="Right Arrow 57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56020" y="2463550"/>
              <a:ext cx="35137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.</a:t>
              </a:r>
              <a:r>
                <a:rPr lang="en-US" b="1" dirty="0" smtClean="0">
                  <a:solidFill>
                    <a:schemeClr val="bg1"/>
                  </a:solidFill>
                </a:rPr>
                <a:t>x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62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300" y="2667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Equal 66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8410762" y="2971800"/>
            <a:ext cx="428438" cy="738664"/>
            <a:chOff x="2590800" y="5890736"/>
            <a:chExt cx="428438" cy="738664"/>
          </a:xfrm>
        </p:grpSpPr>
        <p:sp>
          <p:nvSpPr>
            <p:cNvPr id="69" name="Rectangle 6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286562" y="2971800"/>
            <a:ext cx="428438" cy="738664"/>
            <a:chOff x="2590800" y="5890736"/>
            <a:chExt cx="428438" cy="738664"/>
          </a:xfrm>
        </p:grpSpPr>
        <p:sp>
          <p:nvSpPr>
            <p:cNvPr id="77" name="Rectangle 7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21" name="Right Arrow 20"/>
          <p:cNvSpPr/>
          <p:nvPr/>
        </p:nvSpPr>
        <p:spPr>
          <a:xfrm rot="5400000">
            <a:off x="7543800" y="4572000"/>
            <a:ext cx="457200" cy="457200"/>
          </a:xfrm>
          <a:prstGeom prst="right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50482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Multiply 21"/>
          <p:cNvSpPr/>
          <p:nvPr/>
        </p:nvSpPr>
        <p:spPr>
          <a:xfrm>
            <a:off x="7086600" y="3657600"/>
            <a:ext cx="1371600" cy="137160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2086162" y="2971800"/>
            <a:ext cx="428438" cy="738664"/>
            <a:chOff x="2483696" y="5029200"/>
            <a:chExt cx="428438" cy="738664"/>
          </a:xfrm>
        </p:grpSpPr>
        <p:grpSp>
          <p:nvGrpSpPr>
            <p:cNvPr id="26" name="Group 25"/>
            <p:cNvGrpSpPr/>
            <p:nvPr/>
          </p:nvGrpSpPr>
          <p:grpSpPr>
            <a:xfrm>
              <a:off x="2483696" y="5029200"/>
              <a:ext cx="428438" cy="738664"/>
              <a:chOff x="2590800" y="5890736"/>
              <a:chExt cx="428438" cy="738664"/>
            </a:xfrm>
          </p:grpSpPr>
          <p:sp>
            <p:nvSpPr>
              <p:cNvPr id="28" name="Rectangle 27"/>
              <p:cNvSpPr/>
              <p:nvPr/>
            </p:nvSpPr>
            <p:spPr>
              <a:xfrm rot="5400000">
                <a:off x="2415537" y="6073137"/>
                <a:ext cx="731526" cy="380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2633958" y="6347936"/>
                <a:ext cx="173190" cy="20228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2743200" y="5890736"/>
                <a:ext cx="276038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1</a:t>
                </a:r>
              </a:p>
              <a:p>
                <a:endParaRPr lang="en-US" sz="1400" dirty="0" smtClean="0"/>
              </a:p>
              <a:p>
                <a:r>
                  <a:rPr lang="en-US" sz="1400" dirty="0"/>
                  <a:t>0</a:t>
                </a:r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2526853" y="5105400"/>
              <a:ext cx="173190" cy="2022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255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ight Arrow 49"/>
          <p:cNvSpPr/>
          <p:nvPr/>
        </p:nvSpPr>
        <p:spPr>
          <a:xfrm>
            <a:off x="2590800" y="4953000"/>
            <a:ext cx="685800" cy="685800"/>
          </a:xfrm>
          <a:prstGeom prst="right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mirror the redundant frequencies from the unique frequencies (without DC and pivot) </a:t>
            </a:r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434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3" t="10981" r="6227" b="11585"/>
          <a:stretch/>
        </p:blipFill>
        <p:spPr bwMode="auto">
          <a:xfrm flipV="1">
            <a:off x="304800" y="2819400"/>
            <a:ext cx="2355730" cy="1475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rved Left Arrow 2"/>
          <p:cNvSpPr/>
          <p:nvPr/>
        </p:nvSpPr>
        <p:spPr>
          <a:xfrm flipH="1" flipV="1">
            <a:off x="76200" y="3962400"/>
            <a:ext cx="457200" cy="914400"/>
          </a:xfrm>
          <a:prstGeom prst="curved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086162" y="4671536"/>
            <a:ext cx="428438" cy="738664"/>
            <a:chOff x="2483696" y="5029200"/>
            <a:chExt cx="428438" cy="738664"/>
          </a:xfrm>
        </p:grpSpPr>
        <p:grpSp>
          <p:nvGrpSpPr>
            <p:cNvPr id="13" name="Group 12"/>
            <p:cNvGrpSpPr/>
            <p:nvPr/>
          </p:nvGrpSpPr>
          <p:grpSpPr>
            <a:xfrm>
              <a:off x="2483696" y="5029200"/>
              <a:ext cx="428438" cy="738664"/>
              <a:chOff x="2590800" y="5890736"/>
              <a:chExt cx="428438" cy="738664"/>
            </a:xfrm>
          </p:grpSpPr>
          <p:sp>
            <p:nvSpPr>
              <p:cNvPr id="15" name="Rectangle 14"/>
              <p:cNvSpPr/>
              <p:nvPr/>
            </p:nvSpPr>
            <p:spPr>
              <a:xfrm rot="5400000">
                <a:off x="2415537" y="6073137"/>
                <a:ext cx="731526" cy="380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2633958" y="6347936"/>
                <a:ext cx="173190" cy="20228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2743200" y="5890736"/>
                <a:ext cx="276038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1</a:t>
                </a:r>
              </a:p>
              <a:p>
                <a:endParaRPr lang="en-US" sz="1400" dirty="0" smtClean="0"/>
              </a:p>
              <a:p>
                <a:r>
                  <a:rPr lang="en-US" sz="1400" dirty="0"/>
                  <a:t>0</a:t>
                </a:r>
              </a:p>
            </p:txBody>
          </p:sp>
        </p:grpSp>
        <p:sp>
          <p:nvSpPr>
            <p:cNvPr id="14" name="Rectangle 13"/>
            <p:cNvSpPr/>
            <p:nvPr/>
          </p:nvSpPr>
          <p:spPr>
            <a:xfrm>
              <a:off x="2526853" y="5105400"/>
              <a:ext cx="173190" cy="2022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86562" y="2918936"/>
            <a:ext cx="428438" cy="738664"/>
            <a:chOff x="2483696" y="5029200"/>
            <a:chExt cx="428438" cy="738664"/>
          </a:xfrm>
        </p:grpSpPr>
        <p:grpSp>
          <p:nvGrpSpPr>
            <p:cNvPr id="19" name="Group 18"/>
            <p:cNvGrpSpPr/>
            <p:nvPr/>
          </p:nvGrpSpPr>
          <p:grpSpPr>
            <a:xfrm>
              <a:off x="2483696" y="5029200"/>
              <a:ext cx="428438" cy="738664"/>
              <a:chOff x="2590800" y="5890736"/>
              <a:chExt cx="428438" cy="738664"/>
            </a:xfrm>
          </p:grpSpPr>
          <p:sp>
            <p:nvSpPr>
              <p:cNvPr id="21" name="Rectangle 20"/>
              <p:cNvSpPr/>
              <p:nvPr/>
            </p:nvSpPr>
            <p:spPr>
              <a:xfrm rot="5400000">
                <a:off x="2415537" y="6073137"/>
                <a:ext cx="731526" cy="380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2633958" y="6347936"/>
                <a:ext cx="173190" cy="20228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43200" y="5890736"/>
                <a:ext cx="276038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1</a:t>
                </a:r>
              </a:p>
              <a:p>
                <a:endParaRPr lang="en-US" sz="1400" dirty="0" smtClean="0"/>
              </a:p>
              <a:p>
                <a:r>
                  <a:rPr lang="en-US" sz="1400" dirty="0"/>
                  <a:t>0</a:t>
                </a:r>
              </a:p>
            </p:txBody>
          </p:sp>
        </p:grpSp>
        <p:sp>
          <p:nvSpPr>
            <p:cNvPr id="20" name="Rectangle 19"/>
            <p:cNvSpPr/>
            <p:nvPr/>
          </p:nvSpPr>
          <p:spPr>
            <a:xfrm>
              <a:off x="2526853" y="5105400"/>
              <a:ext cx="173190" cy="2022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336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used a window of N samples, the FT has N values, from 0 to N-1; e.g., if N = 8…</a:t>
            </a:r>
            <a:endParaRPr lang="en-US" dirty="0"/>
          </a:p>
        </p:txBody>
      </p:sp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282" name="Group 281"/>
          <p:cNvGrpSpPr/>
          <p:nvPr/>
        </p:nvGrpSpPr>
        <p:grpSpPr>
          <a:xfrm>
            <a:off x="2590800" y="2975905"/>
            <a:ext cx="685800" cy="685800"/>
            <a:chOff x="2503620" y="2315255"/>
            <a:chExt cx="685800" cy="685800"/>
          </a:xfrm>
        </p:grpSpPr>
        <p:sp>
          <p:nvSpPr>
            <p:cNvPr id="283" name="Right Arrow 282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2710546" y="2456168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FT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STFT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88231" y="2902803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91000" y="39433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4400" y="2861310"/>
            <a:ext cx="1676400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33431" y="2861310"/>
            <a:ext cx="428569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505200" y="28262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315200" y="39550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646652" y="28378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1824303"/>
              </p:ext>
            </p:extLst>
          </p:nvPr>
        </p:nvGraphicFramePr>
        <p:xfrm>
          <a:off x="3200400" y="548640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815536"/>
              </p:ext>
            </p:extLst>
          </p:nvPr>
        </p:nvGraphicFramePr>
        <p:xfrm>
          <a:off x="6427574" y="548640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</a:tbl>
          </a:graphicData>
        </a:graphic>
      </p:graphicFrame>
      <p:sp>
        <p:nvSpPr>
          <p:cNvPr id="39" name="TextBox 38"/>
          <p:cNvSpPr txBox="1"/>
          <p:nvPr/>
        </p:nvSpPr>
        <p:spPr>
          <a:xfrm>
            <a:off x="5791200" y="541020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738039"/>
              </p:ext>
            </p:extLst>
          </p:nvPr>
        </p:nvGraphicFramePr>
        <p:xfrm>
          <a:off x="32004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3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7463151"/>
              </p:ext>
            </p:extLst>
          </p:nvPr>
        </p:nvGraphicFramePr>
        <p:xfrm>
          <a:off x="64770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8" name="Left-Right Arrow 27"/>
          <p:cNvSpPr/>
          <p:nvPr/>
        </p:nvSpPr>
        <p:spPr>
          <a:xfrm>
            <a:off x="3528204" y="4324350"/>
            <a:ext cx="219456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3661977" y="4412218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N frequency values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32" name="Left-Right Arrow 31"/>
          <p:cNvSpPr/>
          <p:nvPr/>
        </p:nvSpPr>
        <p:spPr>
          <a:xfrm>
            <a:off x="6705600" y="4324350"/>
            <a:ext cx="219456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839373" y="4412218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N frequency values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95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ight Arrow 49"/>
          <p:cNvSpPr/>
          <p:nvPr/>
        </p:nvSpPr>
        <p:spPr>
          <a:xfrm>
            <a:off x="2590800" y="4953000"/>
            <a:ext cx="685800" cy="685800"/>
          </a:xfrm>
          <a:prstGeom prst="right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then apply this full binary mask to the STFT using a element-wise multiplication</a:t>
            </a:r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434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3" t="10981" r="6227" b="11585"/>
          <a:stretch/>
        </p:blipFill>
        <p:spPr bwMode="auto">
          <a:xfrm flipV="1">
            <a:off x="304800" y="2819400"/>
            <a:ext cx="2355730" cy="1475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urved Left Arrow 2"/>
          <p:cNvSpPr/>
          <p:nvPr/>
        </p:nvSpPr>
        <p:spPr>
          <a:xfrm flipH="1" flipV="1">
            <a:off x="76200" y="3962400"/>
            <a:ext cx="457200" cy="914400"/>
          </a:xfrm>
          <a:prstGeom prst="curved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28956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3" name="Group 12"/>
          <p:cNvGrpSpPr/>
          <p:nvPr/>
        </p:nvGrpSpPr>
        <p:grpSpPr>
          <a:xfrm>
            <a:off x="2086162" y="4671536"/>
            <a:ext cx="428438" cy="738664"/>
            <a:chOff x="2483696" y="5029200"/>
            <a:chExt cx="428438" cy="738664"/>
          </a:xfrm>
        </p:grpSpPr>
        <p:grpSp>
          <p:nvGrpSpPr>
            <p:cNvPr id="14" name="Group 13"/>
            <p:cNvGrpSpPr/>
            <p:nvPr/>
          </p:nvGrpSpPr>
          <p:grpSpPr>
            <a:xfrm>
              <a:off x="2483696" y="5029200"/>
              <a:ext cx="428438" cy="738664"/>
              <a:chOff x="2590800" y="5890736"/>
              <a:chExt cx="428438" cy="738664"/>
            </a:xfrm>
          </p:grpSpPr>
          <p:sp>
            <p:nvSpPr>
              <p:cNvPr id="16" name="Rectangle 15"/>
              <p:cNvSpPr/>
              <p:nvPr/>
            </p:nvSpPr>
            <p:spPr>
              <a:xfrm rot="5400000">
                <a:off x="2415537" y="6073137"/>
                <a:ext cx="731526" cy="380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633958" y="6347936"/>
                <a:ext cx="173190" cy="20228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743200" y="5890736"/>
                <a:ext cx="276038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1</a:t>
                </a:r>
              </a:p>
              <a:p>
                <a:endParaRPr lang="en-US" sz="1400" dirty="0" smtClean="0"/>
              </a:p>
              <a:p>
                <a:r>
                  <a:rPr lang="en-US" sz="1400" dirty="0"/>
                  <a:t>0</a:t>
                </a:r>
              </a:p>
            </p:txBody>
          </p:sp>
        </p:grpSp>
        <p:sp>
          <p:nvSpPr>
            <p:cNvPr id="15" name="Rectangle 14"/>
            <p:cNvSpPr/>
            <p:nvPr/>
          </p:nvSpPr>
          <p:spPr>
            <a:xfrm>
              <a:off x="2526853" y="5105400"/>
              <a:ext cx="173190" cy="2022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286562" y="2918936"/>
            <a:ext cx="428438" cy="738664"/>
            <a:chOff x="2483696" y="5029200"/>
            <a:chExt cx="428438" cy="738664"/>
          </a:xfrm>
        </p:grpSpPr>
        <p:grpSp>
          <p:nvGrpSpPr>
            <p:cNvPr id="20" name="Group 19"/>
            <p:cNvGrpSpPr/>
            <p:nvPr/>
          </p:nvGrpSpPr>
          <p:grpSpPr>
            <a:xfrm>
              <a:off x="2483696" y="5029200"/>
              <a:ext cx="428438" cy="738664"/>
              <a:chOff x="2590800" y="5890736"/>
              <a:chExt cx="428438" cy="738664"/>
            </a:xfrm>
          </p:grpSpPr>
          <p:sp>
            <p:nvSpPr>
              <p:cNvPr id="22" name="Rectangle 21"/>
              <p:cNvSpPr/>
              <p:nvPr/>
            </p:nvSpPr>
            <p:spPr>
              <a:xfrm rot="5400000">
                <a:off x="2415537" y="6073137"/>
                <a:ext cx="731526" cy="380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2633958" y="6347936"/>
                <a:ext cx="173190" cy="20228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743200" y="5890736"/>
                <a:ext cx="276038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1</a:t>
                </a:r>
              </a:p>
              <a:p>
                <a:endParaRPr lang="en-US" sz="1400" dirty="0" smtClean="0"/>
              </a:p>
              <a:p>
                <a:r>
                  <a:rPr lang="en-US" sz="1400" dirty="0"/>
                  <a:t>0</a:t>
                </a:r>
              </a:p>
            </p:txBody>
          </p:sp>
        </p:grpSp>
        <p:sp>
          <p:nvSpPr>
            <p:cNvPr id="21" name="Rectangle 20"/>
            <p:cNvSpPr/>
            <p:nvPr/>
          </p:nvSpPr>
          <p:spPr>
            <a:xfrm>
              <a:off x="2526853" y="5105400"/>
              <a:ext cx="173190" cy="2022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715000" y="2975905"/>
            <a:ext cx="685800" cy="685800"/>
            <a:chOff x="2503620" y="2315255"/>
            <a:chExt cx="685800" cy="685800"/>
          </a:xfrm>
        </p:grpSpPr>
        <p:sp>
          <p:nvSpPr>
            <p:cNvPr id="26" name="Right Arrow 25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656020" y="2463550"/>
              <a:ext cx="35137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.</a:t>
              </a:r>
              <a:r>
                <a:rPr lang="en-US" b="1" dirty="0" smtClean="0">
                  <a:solidFill>
                    <a:schemeClr val="bg1"/>
                  </a:solidFill>
                </a:rPr>
                <a:t>x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7744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estimate signal can now be reconstructed via inverse STFT</a:t>
            </a:r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9" name="Group 18"/>
          <p:cNvGrpSpPr/>
          <p:nvPr/>
        </p:nvGrpSpPr>
        <p:grpSpPr>
          <a:xfrm>
            <a:off x="2143312" y="2918936"/>
            <a:ext cx="428438" cy="738664"/>
            <a:chOff x="2483696" y="5029200"/>
            <a:chExt cx="428438" cy="738664"/>
          </a:xfrm>
        </p:grpSpPr>
        <p:grpSp>
          <p:nvGrpSpPr>
            <p:cNvPr id="20" name="Group 19"/>
            <p:cNvGrpSpPr/>
            <p:nvPr/>
          </p:nvGrpSpPr>
          <p:grpSpPr>
            <a:xfrm>
              <a:off x="2483696" y="5029200"/>
              <a:ext cx="428438" cy="738664"/>
              <a:chOff x="2590800" y="5890736"/>
              <a:chExt cx="428438" cy="738664"/>
            </a:xfrm>
          </p:grpSpPr>
          <p:sp>
            <p:nvSpPr>
              <p:cNvPr id="22" name="Rectangle 21"/>
              <p:cNvSpPr/>
              <p:nvPr/>
            </p:nvSpPr>
            <p:spPr>
              <a:xfrm rot="5400000">
                <a:off x="2415537" y="6073137"/>
                <a:ext cx="731526" cy="380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2633958" y="6347936"/>
                <a:ext cx="173190" cy="20228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743200" y="5890736"/>
                <a:ext cx="276038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1</a:t>
                </a:r>
              </a:p>
              <a:p>
                <a:endParaRPr lang="en-US" sz="1400" dirty="0" smtClean="0"/>
              </a:p>
              <a:p>
                <a:r>
                  <a:rPr lang="en-US" sz="1400" dirty="0"/>
                  <a:t>0</a:t>
                </a:r>
              </a:p>
            </p:txBody>
          </p:sp>
        </p:grpSp>
        <p:sp>
          <p:nvSpPr>
            <p:cNvPr id="21" name="Rectangle 20"/>
            <p:cNvSpPr/>
            <p:nvPr/>
          </p:nvSpPr>
          <p:spPr>
            <a:xfrm>
              <a:off x="2526853" y="5105400"/>
              <a:ext cx="173190" cy="2022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ight Arrow 25"/>
          <p:cNvSpPr/>
          <p:nvPr/>
        </p:nvSpPr>
        <p:spPr>
          <a:xfrm>
            <a:off x="2571750" y="2975905"/>
            <a:ext cx="685800" cy="685800"/>
          </a:xfrm>
          <a:prstGeom prst="right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65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8956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4" name="Group 33"/>
          <p:cNvGrpSpPr/>
          <p:nvPr/>
        </p:nvGrpSpPr>
        <p:grpSpPr>
          <a:xfrm>
            <a:off x="5795541" y="2971800"/>
            <a:ext cx="757659" cy="685800"/>
            <a:chOff x="2431761" y="2315255"/>
            <a:chExt cx="757659" cy="685800"/>
          </a:xfrm>
        </p:grpSpPr>
        <p:sp>
          <p:nvSpPr>
            <p:cNvPr id="35" name="Right Arrow 34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431761" y="2456168"/>
              <a:ext cx="67197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bg1"/>
                  </a:solidFill>
                </a:rPr>
                <a:t>iSTFT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809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Sources are not really sparse or disjoint in time-frequency in the mixture</a:t>
            </a:r>
            <a:endParaRPr lang="en-US" dirty="0"/>
          </a:p>
        </p:txBody>
      </p:sp>
      <p:pic>
        <p:nvPicPr>
          <p:cNvPr id="73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Equal 14"/>
          <p:cNvSpPr/>
          <p:nvPr/>
        </p:nvSpPr>
        <p:spPr>
          <a:xfrm>
            <a:off x="5943600" y="3124200"/>
            <a:ext cx="457200" cy="4572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Plus 15"/>
          <p:cNvSpPr/>
          <p:nvPr/>
        </p:nvSpPr>
        <p:spPr>
          <a:xfrm>
            <a:off x="2819400" y="3124200"/>
            <a:ext cx="457200" cy="45720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18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12800" r="10000" b="14400"/>
          <a:stretch/>
        </p:blipFill>
        <p:spPr bwMode="auto">
          <a:xfrm>
            <a:off x="76200" y="4632960"/>
            <a:ext cx="1402080" cy="138684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8" name="Group 7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79" name="Rectangle 7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83" name="Rectangle 8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87" name="Rectangle 8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16002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 flipV="1">
            <a:off x="12954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6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3050" r="10400" b="14550"/>
          <a:stretch/>
        </p:blipFill>
        <p:spPr bwMode="auto">
          <a:xfrm>
            <a:off x="3200400" y="464820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Rectangle 98"/>
          <p:cNvSpPr/>
          <p:nvPr/>
        </p:nvSpPr>
        <p:spPr>
          <a:xfrm>
            <a:off x="47244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>
            <a:stCxn id="99" idx="1"/>
          </p:cNvCxnSpPr>
          <p:nvPr/>
        </p:nvCxnSpPr>
        <p:spPr>
          <a:xfrm flipH="1" flipV="1">
            <a:off x="44196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79248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13050" r="10001" b="14550"/>
          <a:stretch/>
        </p:blipFill>
        <p:spPr bwMode="auto">
          <a:xfrm>
            <a:off x="6400800" y="464058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9" name="Straight Arrow Connector 38"/>
          <p:cNvCxnSpPr>
            <a:stCxn id="35" idx="1"/>
          </p:cNvCxnSpPr>
          <p:nvPr/>
        </p:nvCxnSpPr>
        <p:spPr>
          <a:xfrm flipH="1" flipV="1">
            <a:off x="76200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18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67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Bins that are likely to belong to one source are close to 1, the rest close to 0 = </a:t>
            </a:r>
            <a:r>
              <a:rPr lang="en-US" b="1" dirty="0" smtClean="0"/>
              <a:t>soft masking</a:t>
            </a:r>
            <a:r>
              <a:rPr lang="en-US" dirty="0" smtClean="0"/>
              <a:t>!</a:t>
            </a:r>
            <a:endParaRPr lang="en-US" b="1" dirty="0"/>
          </a:p>
        </p:txBody>
      </p:sp>
      <p:sp>
        <p:nvSpPr>
          <p:cNvPr id="64" name="Right Arrow 63"/>
          <p:cNvSpPr/>
          <p:nvPr/>
        </p:nvSpPr>
        <p:spPr>
          <a:xfrm rot="16200000" flipV="1">
            <a:off x="6858000" y="4191000"/>
            <a:ext cx="457200" cy="4572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1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1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45720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Time-frequency Masking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76" name="Picture 18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12800" r="10000" b="14400"/>
          <a:stretch/>
        </p:blipFill>
        <p:spPr bwMode="auto">
          <a:xfrm>
            <a:off x="76200" y="4632960"/>
            <a:ext cx="1402080" cy="138684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8" name="Group 77"/>
          <p:cNvGrpSpPr/>
          <p:nvPr/>
        </p:nvGrpSpPr>
        <p:grpSpPr>
          <a:xfrm>
            <a:off x="2133600" y="4900136"/>
            <a:ext cx="428438" cy="738664"/>
            <a:chOff x="2590800" y="5890736"/>
            <a:chExt cx="428438" cy="738664"/>
          </a:xfrm>
        </p:grpSpPr>
        <p:sp>
          <p:nvSpPr>
            <p:cNvPr id="79" name="Rectangle 7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86562" y="4900136"/>
            <a:ext cx="428438" cy="738664"/>
            <a:chOff x="2590800" y="5890736"/>
            <a:chExt cx="428438" cy="738664"/>
          </a:xfrm>
        </p:grpSpPr>
        <p:sp>
          <p:nvSpPr>
            <p:cNvPr id="83" name="Rectangle 82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8410762" y="4900136"/>
            <a:ext cx="428438" cy="738664"/>
            <a:chOff x="2590800" y="5890736"/>
            <a:chExt cx="428438" cy="738664"/>
          </a:xfrm>
        </p:grpSpPr>
        <p:sp>
          <p:nvSpPr>
            <p:cNvPr id="87" name="Rectangle 86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16002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 flipV="1">
            <a:off x="12954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6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3050" r="10400" b="14550"/>
          <a:stretch/>
        </p:blipFill>
        <p:spPr bwMode="auto">
          <a:xfrm>
            <a:off x="3200400" y="464820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9" name="Rectangle 98"/>
          <p:cNvSpPr/>
          <p:nvPr/>
        </p:nvSpPr>
        <p:spPr>
          <a:xfrm>
            <a:off x="47244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>
            <a:stCxn id="99" idx="1"/>
          </p:cNvCxnSpPr>
          <p:nvPr/>
        </p:nvCxnSpPr>
        <p:spPr>
          <a:xfrm flipH="1" flipV="1">
            <a:off x="44196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7924800" y="5867400"/>
            <a:ext cx="152400" cy="152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13050" r="10001" b="14550"/>
          <a:stretch/>
        </p:blipFill>
        <p:spPr bwMode="auto">
          <a:xfrm>
            <a:off x="6400800" y="4640580"/>
            <a:ext cx="1394460" cy="137922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9" name="Straight Arrow Connector 38"/>
          <p:cNvCxnSpPr>
            <a:stCxn id="35" idx="1"/>
          </p:cNvCxnSpPr>
          <p:nvPr/>
        </p:nvCxnSpPr>
        <p:spPr>
          <a:xfrm flipH="1" flipV="1">
            <a:off x="7620000" y="5747742"/>
            <a:ext cx="304800" cy="19585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7924800" y="3962400"/>
            <a:ext cx="15240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5" name="TextBox 64"/>
          <p:cNvSpPr txBox="1"/>
          <p:nvPr/>
        </p:nvSpPr>
        <p:spPr>
          <a:xfrm>
            <a:off x="533400" y="4050268"/>
            <a:ext cx="1841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Source of interest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733800" y="4038600"/>
            <a:ext cx="1922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Interfering source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8382000" y="2971800"/>
            <a:ext cx="428438" cy="738664"/>
            <a:chOff x="2590800" y="5890736"/>
            <a:chExt cx="428438" cy="738664"/>
          </a:xfrm>
        </p:grpSpPr>
        <p:sp>
          <p:nvSpPr>
            <p:cNvPr id="49" name="Rectangle 48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pic>
        <p:nvPicPr>
          <p:cNvPr id="56" name="Picture 3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5" t="13095" r="9245" b="13547"/>
          <a:stretch/>
        </p:blipFill>
        <p:spPr bwMode="auto">
          <a:xfrm>
            <a:off x="6340415" y="2743200"/>
            <a:ext cx="1431985" cy="139748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3" name="Straight Arrow Connector 52"/>
          <p:cNvCxnSpPr>
            <a:stCxn id="52" idx="1"/>
          </p:cNvCxnSpPr>
          <p:nvPr/>
        </p:nvCxnSpPr>
        <p:spPr>
          <a:xfrm flipH="1" flipV="1">
            <a:off x="7620000" y="3842742"/>
            <a:ext cx="304800" cy="195858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16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listen to the results!</a:t>
            </a:r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Time-frequency Masking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estimat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543800" y="4038600"/>
            <a:ext cx="609600" cy="609600"/>
          </a:xfrm>
          <a:prstGeom prst="rect">
            <a:avLst/>
          </a:prstGeom>
        </p:spPr>
      </p:pic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7" name="Group 26"/>
          <p:cNvGrpSpPr/>
          <p:nvPr/>
        </p:nvGrpSpPr>
        <p:grpSpPr>
          <a:xfrm>
            <a:off x="5794659" y="2971800"/>
            <a:ext cx="758541" cy="685800"/>
            <a:chOff x="2430879" y="2315255"/>
            <a:chExt cx="758541" cy="685800"/>
          </a:xfrm>
        </p:grpSpPr>
        <p:sp>
          <p:nvSpPr>
            <p:cNvPr id="28" name="Right Arrow 27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430879" y="2456168"/>
              <a:ext cx="75854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bg1"/>
                  </a:solidFill>
                </a:rPr>
                <a:t>demix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2586459" y="2971800"/>
            <a:ext cx="685800" cy="685800"/>
            <a:chOff x="2503620" y="2315255"/>
            <a:chExt cx="685800" cy="685800"/>
          </a:xfrm>
        </p:grpSpPr>
        <p:sp>
          <p:nvSpPr>
            <p:cNvPr id="31" name="Right Arrow 30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520064" y="2456168"/>
              <a:ext cx="521297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mix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33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268605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" name="guitar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295400" y="4038600"/>
            <a:ext cx="609600" cy="609600"/>
          </a:xfrm>
          <a:prstGeom prst="rect">
            <a:avLst/>
          </a:prstGeom>
        </p:spPr>
      </p:pic>
      <p:pic>
        <p:nvPicPr>
          <p:cNvPr id="38" name="mixture.wav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495800" y="4038600"/>
            <a:ext cx="609600" cy="609600"/>
          </a:xfrm>
          <a:prstGeom prst="rect">
            <a:avLst/>
          </a:prstGeom>
        </p:spPr>
      </p:pic>
      <p:pic>
        <p:nvPicPr>
          <p:cNvPr id="3" name="estimate2.wav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562491" y="4724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5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376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2376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23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can we efficiently model a binary/soft time-frequency mask for source separation?...</a:t>
            </a:r>
          </a:p>
          <a:p>
            <a:r>
              <a:rPr lang="en-US" dirty="0" smtClean="0"/>
              <a:t>To be continued…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13" name="Picture 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36576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4" name="Group 13"/>
          <p:cNvGrpSpPr/>
          <p:nvPr/>
        </p:nvGrpSpPr>
        <p:grpSpPr>
          <a:xfrm>
            <a:off x="3390900" y="3985736"/>
            <a:ext cx="428438" cy="738664"/>
            <a:chOff x="2590800" y="5890736"/>
            <a:chExt cx="428438" cy="738664"/>
          </a:xfrm>
        </p:grpSpPr>
        <p:sp>
          <p:nvSpPr>
            <p:cNvPr id="15" name="Rectangle 14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rgbClr val="C00000"/>
                </a:gs>
                <a:gs pos="80000">
                  <a:srgbClr val="00B0F0"/>
                </a:gs>
                <a:gs pos="55000">
                  <a:srgbClr val="92D050"/>
                </a:gs>
                <a:gs pos="20000">
                  <a:srgbClr val="FF0000"/>
                </a:gs>
                <a:gs pos="45000">
                  <a:srgbClr val="FFFF00"/>
                </a:gs>
                <a:gs pos="100000">
                  <a:srgbClr val="002060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+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pic>
        <p:nvPicPr>
          <p:cNvPr id="1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0" y="3657600"/>
            <a:ext cx="2857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9" name="Group 18"/>
          <p:cNvGrpSpPr/>
          <p:nvPr/>
        </p:nvGrpSpPr>
        <p:grpSpPr>
          <a:xfrm>
            <a:off x="7048500" y="3962400"/>
            <a:ext cx="428438" cy="738664"/>
            <a:chOff x="2590800" y="5890736"/>
            <a:chExt cx="428438" cy="738664"/>
          </a:xfrm>
        </p:grpSpPr>
        <p:sp>
          <p:nvSpPr>
            <p:cNvPr id="20" name="Rectangle 19"/>
            <p:cNvSpPr/>
            <p:nvPr/>
          </p:nvSpPr>
          <p:spPr>
            <a:xfrm rot="5400000">
              <a:off x="2415537" y="6073137"/>
              <a:ext cx="731526" cy="380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667000" y="5943600"/>
              <a:ext cx="140147" cy="60662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tx1"/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743200" y="5890736"/>
              <a:ext cx="276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</a:t>
              </a:r>
            </a:p>
            <a:p>
              <a:endParaRPr lang="en-US" sz="1400" dirty="0" smtClean="0"/>
            </a:p>
            <a:p>
              <a:r>
                <a:rPr lang="en-US" sz="1400" dirty="0"/>
                <a:t>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187541" y="4191000"/>
            <a:ext cx="685800" cy="685800"/>
            <a:chOff x="2503620" y="2315255"/>
            <a:chExt cx="685800" cy="685800"/>
          </a:xfrm>
        </p:grpSpPr>
        <p:sp>
          <p:nvSpPr>
            <p:cNvPr id="25" name="Right Arrow 24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533609" y="2456168"/>
              <a:ext cx="50687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</a:rPr>
                <a:t>???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958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Frequency index 0 is the </a:t>
            </a:r>
            <a:r>
              <a:rPr lang="en-US" b="1" dirty="0" smtClean="0"/>
              <a:t>DC component</a:t>
            </a:r>
            <a:r>
              <a:rPr lang="en-US" dirty="0" smtClean="0"/>
              <a:t>; it is always real (it is the sum of the time values!)</a:t>
            </a:r>
            <a:endParaRPr lang="en-US" dirty="0"/>
          </a:p>
        </p:txBody>
      </p:sp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282" name="Group 281"/>
          <p:cNvGrpSpPr/>
          <p:nvPr/>
        </p:nvGrpSpPr>
        <p:grpSpPr>
          <a:xfrm>
            <a:off x="2590800" y="2975905"/>
            <a:ext cx="685800" cy="685800"/>
            <a:chOff x="2503620" y="2315255"/>
            <a:chExt cx="685800" cy="685800"/>
          </a:xfrm>
        </p:grpSpPr>
        <p:sp>
          <p:nvSpPr>
            <p:cNvPr id="283" name="Right Arrow 282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2710546" y="2456168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FT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STFT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88231" y="2902803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91000" y="39433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4400" y="2861310"/>
            <a:ext cx="1676400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33431" y="2861310"/>
            <a:ext cx="428569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505200" y="28262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315200" y="39550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646652" y="28378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7569955"/>
              </p:ext>
            </p:extLst>
          </p:nvPr>
        </p:nvGraphicFramePr>
        <p:xfrm>
          <a:off x="3200400" y="548640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5364088"/>
              </p:ext>
            </p:extLst>
          </p:nvPr>
        </p:nvGraphicFramePr>
        <p:xfrm>
          <a:off x="6427574" y="548640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5791200" y="541020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sp>
        <p:nvSpPr>
          <p:cNvPr id="9" name="Oval 8"/>
          <p:cNvSpPr/>
          <p:nvPr/>
        </p:nvSpPr>
        <p:spPr>
          <a:xfrm>
            <a:off x="3475726" y="2731532"/>
            <a:ext cx="114300" cy="113561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4" name="Oval 33"/>
          <p:cNvSpPr/>
          <p:nvPr/>
        </p:nvSpPr>
        <p:spPr>
          <a:xfrm>
            <a:off x="6615744" y="2724150"/>
            <a:ext cx="114300" cy="113561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323005"/>
              </p:ext>
            </p:extLst>
          </p:nvPr>
        </p:nvGraphicFramePr>
        <p:xfrm>
          <a:off x="32004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978405"/>
              </p:ext>
            </p:extLst>
          </p:nvPr>
        </p:nvGraphicFramePr>
        <p:xfrm>
          <a:off x="64770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4583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Frequency indices from 1 to floor(N/2) are the “unique” </a:t>
            </a:r>
            <a:r>
              <a:rPr lang="en-US" b="1" dirty="0" smtClean="0"/>
              <a:t>complex values (a + </a:t>
            </a:r>
            <a:r>
              <a:rPr lang="en-US" b="1" i="1" dirty="0" smtClean="0"/>
              <a:t>j</a:t>
            </a:r>
            <a:r>
              <a:rPr lang="en-US" b="1" dirty="0" smtClean="0"/>
              <a:t>*b)</a:t>
            </a:r>
            <a:endParaRPr lang="en-US" b="1" dirty="0"/>
          </a:p>
        </p:txBody>
      </p:sp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282" name="Group 281"/>
          <p:cNvGrpSpPr/>
          <p:nvPr/>
        </p:nvGrpSpPr>
        <p:grpSpPr>
          <a:xfrm>
            <a:off x="2590800" y="2975905"/>
            <a:ext cx="685800" cy="685800"/>
            <a:chOff x="2503620" y="2315255"/>
            <a:chExt cx="685800" cy="685800"/>
          </a:xfrm>
        </p:grpSpPr>
        <p:sp>
          <p:nvSpPr>
            <p:cNvPr id="283" name="Right Arrow 282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2710546" y="2456168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FT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STFT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88231" y="2902803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91000" y="39433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4400" y="2861310"/>
            <a:ext cx="1676400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33431" y="2861310"/>
            <a:ext cx="428569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505200" y="28262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315200" y="39550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646652" y="28378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961283"/>
              </p:ext>
            </p:extLst>
          </p:nvPr>
        </p:nvGraphicFramePr>
        <p:xfrm>
          <a:off x="3200400" y="548640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5407859"/>
              </p:ext>
            </p:extLst>
          </p:nvPr>
        </p:nvGraphicFramePr>
        <p:xfrm>
          <a:off x="6427574" y="548640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5791200" y="541020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sp>
        <p:nvSpPr>
          <p:cNvPr id="14" name="Left-Right Arrow 13"/>
          <p:cNvSpPr/>
          <p:nvPr/>
        </p:nvSpPr>
        <p:spPr>
          <a:xfrm>
            <a:off x="3550920" y="3531870"/>
            <a:ext cx="109728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Left-Right Arrow 36"/>
          <p:cNvSpPr/>
          <p:nvPr/>
        </p:nvSpPr>
        <p:spPr>
          <a:xfrm>
            <a:off x="6705600" y="3531870"/>
            <a:ext cx="109728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437014"/>
              </p:ext>
            </p:extLst>
          </p:nvPr>
        </p:nvGraphicFramePr>
        <p:xfrm>
          <a:off x="32004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0673336"/>
              </p:ext>
            </p:extLst>
          </p:nvPr>
        </p:nvGraphicFramePr>
        <p:xfrm>
          <a:off x="64770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444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Frequency indices from floor(N/2) to N-1 are the “mirrored” </a:t>
            </a:r>
            <a:r>
              <a:rPr lang="en-US" b="1" dirty="0" smtClean="0"/>
              <a:t>complex conjugates (a - </a:t>
            </a:r>
            <a:r>
              <a:rPr lang="en-US" b="1" i="1" dirty="0" smtClean="0"/>
              <a:t>j</a:t>
            </a:r>
            <a:r>
              <a:rPr lang="en-US" b="1" dirty="0" smtClean="0"/>
              <a:t>*b)</a:t>
            </a:r>
            <a:endParaRPr lang="en-US" b="1" dirty="0"/>
          </a:p>
        </p:txBody>
      </p:sp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282" name="Group 281"/>
          <p:cNvGrpSpPr/>
          <p:nvPr/>
        </p:nvGrpSpPr>
        <p:grpSpPr>
          <a:xfrm>
            <a:off x="2590800" y="2975905"/>
            <a:ext cx="685800" cy="685800"/>
            <a:chOff x="2503620" y="2315255"/>
            <a:chExt cx="685800" cy="685800"/>
          </a:xfrm>
        </p:grpSpPr>
        <p:sp>
          <p:nvSpPr>
            <p:cNvPr id="283" name="Right Arrow 282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2710546" y="2456168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FT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STFT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88231" y="2902803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91000" y="39433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4400" y="2861310"/>
            <a:ext cx="1676400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33431" y="2861310"/>
            <a:ext cx="428569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505200" y="28262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315200" y="39550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646652" y="28378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230060"/>
              </p:ext>
            </p:extLst>
          </p:nvPr>
        </p:nvGraphicFramePr>
        <p:xfrm>
          <a:off x="3200400" y="548640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1319063"/>
              </p:ext>
            </p:extLst>
          </p:nvPr>
        </p:nvGraphicFramePr>
        <p:xfrm>
          <a:off x="6427574" y="548640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5791200" y="541020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sp>
        <p:nvSpPr>
          <p:cNvPr id="34" name="Left-Right Arrow 33"/>
          <p:cNvSpPr/>
          <p:nvPr/>
        </p:nvSpPr>
        <p:spPr>
          <a:xfrm>
            <a:off x="4663440" y="3531870"/>
            <a:ext cx="109728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eft-Right Arrow 35"/>
          <p:cNvSpPr/>
          <p:nvPr/>
        </p:nvSpPr>
        <p:spPr>
          <a:xfrm>
            <a:off x="7818120" y="3531870"/>
            <a:ext cx="1097280" cy="182880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742228"/>
              </p:ext>
            </p:extLst>
          </p:nvPr>
        </p:nvGraphicFramePr>
        <p:xfrm>
          <a:off x="32004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489210"/>
              </p:ext>
            </p:extLst>
          </p:nvPr>
        </p:nvGraphicFramePr>
        <p:xfrm>
          <a:off x="64770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664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N is even, there is a </a:t>
            </a:r>
            <a:r>
              <a:rPr lang="en-US" b="1" dirty="0" smtClean="0"/>
              <a:t>pivot component </a:t>
            </a:r>
            <a:r>
              <a:rPr lang="en-US" dirty="0" smtClean="0"/>
              <a:t>at frequency index N/2; it is always real!</a:t>
            </a:r>
            <a:endParaRPr lang="en-US" dirty="0"/>
          </a:p>
        </p:txBody>
      </p:sp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0"/>
            <a:ext cx="285750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282" name="Group 281"/>
          <p:cNvGrpSpPr/>
          <p:nvPr/>
        </p:nvGrpSpPr>
        <p:grpSpPr>
          <a:xfrm>
            <a:off x="2590800" y="2975905"/>
            <a:ext cx="685800" cy="685800"/>
            <a:chOff x="2503620" y="2315255"/>
            <a:chExt cx="685800" cy="685800"/>
          </a:xfrm>
        </p:grpSpPr>
        <p:sp>
          <p:nvSpPr>
            <p:cNvPr id="283" name="Right Arrow 282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2710546" y="2456168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FT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STFT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688231" y="2902803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33431" y="3878818"/>
            <a:ext cx="103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window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91000" y="394335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4400" y="2861310"/>
            <a:ext cx="1676400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33431" y="2861310"/>
            <a:ext cx="428569" cy="10058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62000" y="2861310"/>
            <a:ext cx="152400" cy="1005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505200" y="2826229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315200" y="395501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646652" y="2837897"/>
            <a:ext cx="2222740" cy="923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766814"/>
              </p:ext>
            </p:extLst>
          </p:nvPr>
        </p:nvGraphicFramePr>
        <p:xfrm>
          <a:off x="3200400" y="548640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-3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060207"/>
              </p:ext>
            </p:extLst>
          </p:nvPr>
        </p:nvGraphicFramePr>
        <p:xfrm>
          <a:off x="6427574" y="5486400"/>
          <a:ext cx="266089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-1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5791200" y="5410200"/>
            <a:ext cx="716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 </a:t>
            </a:r>
            <a:r>
              <a:rPr lang="en-US" sz="2800" b="1" i="1" dirty="0" smtClean="0"/>
              <a:t>j</a:t>
            </a:r>
            <a:r>
              <a:rPr lang="en-US" sz="2800" b="1" dirty="0" smtClean="0"/>
              <a:t>*</a:t>
            </a:r>
            <a:endParaRPr lang="en-US" sz="2800" b="1" dirty="0"/>
          </a:p>
        </p:txBody>
      </p:sp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66706"/>
              </p:ext>
            </p:extLst>
          </p:nvPr>
        </p:nvGraphicFramePr>
        <p:xfrm>
          <a:off x="32004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527846"/>
              </p:ext>
            </p:extLst>
          </p:nvPr>
        </p:nvGraphicFramePr>
        <p:xfrm>
          <a:off x="6477000" y="5781020"/>
          <a:ext cx="2641339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612"/>
                <a:gridCol w="332612"/>
                <a:gridCol w="332612"/>
                <a:gridCol w="332612"/>
                <a:gridCol w="313055"/>
                <a:gridCol w="332612"/>
                <a:gridCol w="332612"/>
                <a:gridCol w="3326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0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1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2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3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4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5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6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i="1" dirty="0" smtClean="0"/>
                        <a:t>7</a:t>
                      </a:r>
                      <a:endParaRPr lang="en-US" sz="1000" b="0" i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9" name="Oval 38"/>
          <p:cNvSpPr/>
          <p:nvPr/>
        </p:nvSpPr>
        <p:spPr>
          <a:xfrm>
            <a:off x="4518082" y="2731532"/>
            <a:ext cx="114300" cy="113561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40" name="Oval 39"/>
          <p:cNvSpPr/>
          <p:nvPr/>
        </p:nvSpPr>
        <p:spPr>
          <a:xfrm>
            <a:off x="7658100" y="2724150"/>
            <a:ext cx="114300" cy="113561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8042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Summary of the frequency indices and values in the STFT (in colors!)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STFT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184716" y="3352800"/>
            <a:ext cx="2863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Frequency 0 = </a:t>
            </a:r>
          </a:p>
          <a:p>
            <a:r>
              <a:rPr lang="en-US" dirty="0" smtClean="0">
                <a:solidFill>
                  <a:srgbClr val="FFC000"/>
                </a:solidFill>
              </a:rPr>
              <a:t>DC component (always real) 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1" name="Left-Right Arrow 30"/>
          <p:cNvSpPr/>
          <p:nvPr/>
        </p:nvSpPr>
        <p:spPr>
          <a:xfrm rot="5400000">
            <a:off x="2918460" y="3539852"/>
            <a:ext cx="1508760" cy="182881"/>
          </a:xfrm>
          <a:prstGeom prst="left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-Right Arrow 33"/>
          <p:cNvSpPr/>
          <p:nvPr/>
        </p:nvSpPr>
        <p:spPr>
          <a:xfrm rot="5400000">
            <a:off x="6088379" y="3534096"/>
            <a:ext cx="1508760" cy="182881"/>
          </a:xfrm>
          <a:prstGeom prst="left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-Right Arrow 34"/>
          <p:cNvSpPr/>
          <p:nvPr/>
        </p:nvSpPr>
        <p:spPr>
          <a:xfrm rot="5400000">
            <a:off x="2918461" y="5063275"/>
            <a:ext cx="1508760" cy="182881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eft-Right Arrow 35"/>
          <p:cNvSpPr/>
          <p:nvPr/>
        </p:nvSpPr>
        <p:spPr>
          <a:xfrm rot="5400000">
            <a:off x="6088380" y="5057519"/>
            <a:ext cx="1508760" cy="182881"/>
          </a:xfrm>
          <a:prstGeom prst="left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168276" y="4114800"/>
            <a:ext cx="2803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Frequency 1 to floor(N/2) = 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“unique” complex values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86036" y="4876800"/>
            <a:ext cx="3273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F0"/>
                </a:solidFill>
              </a:rPr>
              <a:t>Frequency N/2 = </a:t>
            </a:r>
          </a:p>
          <a:p>
            <a:r>
              <a:rPr lang="en-US" dirty="0" smtClean="0">
                <a:solidFill>
                  <a:srgbClr val="00B0F0"/>
                </a:solidFill>
              </a:rPr>
              <a:t>“pivot” component (always real) 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66966" y="5602069"/>
            <a:ext cx="3109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</a:rPr>
              <a:t>Frequency floor(N/2) to N-1 = </a:t>
            </a:r>
          </a:p>
          <a:p>
            <a:r>
              <a:rPr lang="en-US" dirty="0" smtClean="0">
                <a:solidFill>
                  <a:srgbClr val="7030A0"/>
                </a:solidFill>
              </a:rPr>
              <a:t>“mirrored” complex conjugates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42" name="Right Brace 41"/>
          <p:cNvSpPr/>
          <p:nvPr/>
        </p:nvSpPr>
        <p:spPr>
          <a:xfrm rot="5400000">
            <a:off x="5880924" y="3529426"/>
            <a:ext cx="620302" cy="5601050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-Right Arrow 21"/>
          <p:cNvSpPr/>
          <p:nvPr/>
        </p:nvSpPr>
        <p:spPr>
          <a:xfrm rot="5400000">
            <a:off x="4069079" y="4332762"/>
            <a:ext cx="3108960" cy="182881"/>
          </a:xfrm>
          <a:prstGeom prst="left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-Right Arrow 22"/>
          <p:cNvSpPr/>
          <p:nvPr/>
        </p:nvSpPr>
        <p:spPr>
          <a:xfrm rot="5400000">
            <a:off x="7193279" y="4332762"/>
            <a:ext cx="3108960" cy="182881"/>
          </a:xfrm>
          <a:prstGeom prst="left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184716" y="2590800"/>
            <a:ext cx="2198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 frequency values =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frequency 0 to N-1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474720" y="5943600"/>
            <a:ext cx="2240280" cy="762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629400" y="5943600"/>
            <a:ext cx="2240280" cy="762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3487948" y="4343400"/>
            <a:ext cx="2240280" cy="762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6642628" y="4343400"/>
            <a:ext cx="2240280" cy="762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4800600" y="6146322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940040" y="6147756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rot="16200000">
            <a:off x="3152668" y="3840480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rot="16200000">
            <a:off x="6302746" y="3840481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688231" y="2902803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84008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(magnitude) </a:t>
            </a:r>
            <a:r>
              <a:rPr lang="en-US" b="1" dirty="0" smtClean="0"/>
              <a:t>spectrogram</a:t>
            </a:r>
            <a:r>
              <a:rPr lang="en-US" dirty="0" smtClean="0"/>
              <a:t> is the magnitude (absolute value) of the STFT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Zafar Rafii, Winter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590800"/>
            <a:ext cx="28575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Right Brace 41"/>
          <p:cNvSpPr/>
          <p:nvPr/>
        </p:nvSpPr>
        <p:spPr>
          <a:xfrm rot="5400000">
            <a:off x="2756724" y="3529426"/>
            <a:ext cx="620302" cy="5601050"/>
          </a:xfrm>
          <a:prstGeom prst="righ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5715000" y="2971800"/>
            <a:ext cx="695280" cy="685800"/>
            <a:chOff x="2494140" y="2315255"/>
            <a:chExt cx="695280" cy="685800"/>
          </a:xfrm>
        </p:grpSpPr>
        <p:sp>
          <p:nvSpPr>
            <p:cNvPr id="29" name="Right Arrow 28"/>
            <p:cNvSpPr/>
            <p:nvPr/>
          </p:nvSpPr>
          <p:spPr>
            <a:xfrm>
              <a:off x="2503620" y="2315255"/>
              <a:ext cx="685800" cy="685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494140" y="2456168"/>
              <a:ext cx="505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abs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Rectangle 32"/>
          <p:cNvSpPr/>
          <p:nvPr/>
        </p:nvSpPr>
        <p:spPr>
          <a:xfrm>
            <a:off x="7086600" y="2819400"/>
            <a:ext cx="762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6697030" y="5943600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62000" y="2831068"/>
            <a:ext cx="762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3962400" y="2831068"/>
            <a:ext cx="762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81000" y="595526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572830" y="5955268"/>
            <a:ext cx="846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64031" y="2902803"/>
            <a:ext cx="1093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+ </a:t>
            </a:r>
            <a:r>
              <a:rPr lang="en-US" sz="4800" b="1" i="1" dirty="0" smtClean="0"/>
              <a:t>j</a:t>
            </a:r>
            <a:r>
              <a:rPr lang="en-US" sz="4800" b="1" dirty="0" smtClean="0"/>
              <a:t>*</a:t>
            </a:r>
            <a:endParaRPr lang="en-US" sz="4800" b="1" dirty="0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4800600" y="6146322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7940040" y="6147756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rot="16200000">
            <a:off x="3152668" y="3840480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rot="16200000">
            <a:off x="6302746" y="3840481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1691640" y="6146322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rot="16200000">
            <a:off x="43708" y="3840480"/>
            <a:ext cx="365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87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1921</TotalTime>
  <Words>1686</Words>
  <Application>Microsoft Office PowerPoint</Application>
  <PresentationFormat>On-screen Show (4:3)</PresentationFormat>
  <Paragraphs>803</Paragraphs>
  <Slides>35</Slides>
  <Notes>0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Time-frequency Masking</vt:lpstr>
      <vt:lpstr>STFT</vt:lpstr>
      <vt:lpstr>STFT</vt:lpstr>
      <vt:lpstr>STFT</vt:lpstr>
      <vt:lpstr>STFT</vt:lpstr>
      <vt:lpstr>STFT</vt:lpstr>
      <vt:lpstr>STFT</vt:lpstr>
      <vt:lpstr>STFT</vt:lpstr>
      <vt:lpstr>Spectrogram</vt:lpstr>
      <vt:lpstr>Spectrogram</vt:lpstr>
      <vt:lpstr>Spectrogram</vt:lpstr>
      <vt:lpstr>Spectrogram</vt:lpstr>
      <vt:lpstr>Spectrogram</vt:lpstr>
      <vt:lpstr>Spectrogram</vt:lpstr>
      <vt:lpstr>Spectrogram</vt:lpstr>
      <vt:lpstr>Spectrogram</vt:lpstr>
      <vt:lpstr>Spectrogram</vt:lpstr>
      <vt:lpstr>Spectrogram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Time-frequency Masking</vt:lpstr>
      <vt:lpstr>Question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Time-frequency Masking</dc:title>
  <cp:lastModifiedBy>Zafar</cp:lastModifiedBy>
  <cp:revision>269</cp:revision>
  <dcterms:created xsi:type="dcterms:W3CDTF">2006-08-16T00:00:00Z</dcterms:created>
  <dcterms:modified xsi:type="dcterms:W3CDTF">2014-04-01T22:46:11Z</dcterms:modified>
</cp:coreProperties>
</file>

<file path=docProps/thumbnail.jpeg>
</file>